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9" r:id="rId6"/>
    <p:sldId id="258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3" autoAdjust="0"/>
  </p:normalViewPr>
  <p:slideViewPr>
    <p:cSldViewPr>
      <p:cViewPr varScale="1">
        <p:scale>
          <a:sx n="87" d="100"/>
          <a:sy n="87" d="100"/>
        </p:scale>
        <p:origin x="-7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648759-92C0-4412-8847-CBB08226EEF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59417F-FAE3-4EF3-884D-DE9EBA3C5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648759-92C0-4412-8847-CBB08226EEF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59417F-FAE3-4EF3-884D-DE9EBA3C5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648759-92C0-4412-8847-CBB08226EEF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59417F-FAE3-4EF3-884D-DE9EBA3C5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8C648759-92C0-4412-8847-CBB08226EEF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959417F-FAE3-4EF3-884D-DE9EBA3C5B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8C648759-92C0-4412-8847-CBB08226EEF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959417F-FAE3-4EF3-884D-DE9EBA3C5B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8C648759-92C0-4412-8847-CBB08226EEF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959417F-FAE3-4EF3-884D-DE9EBA3C5B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8C648759-92C0-4412-8847-CBB08226EEF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959417F-FAE3-4EF3-884D-DE9EBA3C5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8C648759-92C0-4412-8847-CBB08226EEF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959417F-FAE3-4EF3-884D-DE9EBA3C5B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8C648759-92C0-4412-8847-CBB08226EEF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959417F-FAE3-4EF3-884D-DE9EBA3C5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8C648759-92C0-4412-8847-CBB08226EEF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959417F-FAE3-4EF3-884D-DE9EBA3C5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648759-92C0-4412-8847-CBB08226EEF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59417F-FAE3-4EF3-884D-DE9EBA3C5B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648759-92C0-4412-8847-CBB08226EEF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59417F-FAE3-4EF3-884D-DE9EBA3C5B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8C648759-92C0-4412-8847-CBB08226EEF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959417F-FAE3-4EF3-884D-DE9EBA3C5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8C648759-92C0-4412-8847-CBB08226EEF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959417F-FAE3-4EF3-884D-DE9EBA3C5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8C648759-92C0-4412-8847-CBB08226EEF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959417F-FAE3-4EF3-884D-DE9EBA3C5B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8C648759-92C0-4412-8847-CBB08226EEF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959417F-FAE3-4EF3-884D-DE9EBA3C5B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8C648759-92C0-4412-8847-CBB08226EEF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959417F-FAE3-4EF3-884D-DE9EBA3C5B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8C648759-92C0-4412-8847-CBB08226EEF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959417F-FAE3-4EF3-884D-DE9EBA3C5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8C648759-92C0-4412-8847-CBB08226EEF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959417F-FAE3-4EF3-884D-DE9EBA3C5B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8C648759-92C0-4412-8847-CBB08226EEF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959417F-FAE3-4EF3-884D-DE9EBA3C5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8C648759-92C0-4412-8847-CBB08226EEF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959417F-FAE3-4EF3-884D-DE9EBA3C5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648759-92C0-4412-8847-CBB08226EEF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59417F-FAE3-4EF3-884D-DE9EBA3C5B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648759-92C0-4412-8847-CBB08226EEF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59417F-FAE3-4EF3-884D-DE9EBA3C5B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8C648759-92C0-4412-8847-CBB08226EEF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959417F-FAE3-4EF3-884D-DE9EBA3C5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8C648759-92C0-4412-8847-CBB08226EEF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959417F-FAE3-4EF3-884D-DE9EBA3C5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648759-92C0-4412-8847-CBB08226EEF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59417F-FAE3-4EF3-884D-DE9EBA3C5B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648759-92C0-4412-8847-CBB08226EEF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59417F-FAE3-4EF3-884D-DE9EBA3C5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648759-92C0-4412-8847-CBB08226EEF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59417F-FAE3-4EF3-884D-DE9EBA3C5B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648759-92C0-4412-8847-CBB08226EEF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59417F-FAE3-4EF3-884D-DE9EBA3C5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C648759-92C0-4412-8847-CBB08226EEF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59417F-FAE3-4EF3-884D-DE9EBA3C5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648759-92C0-4412-8847-CBB08226EEF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59417F-FAE3-4EF3-884D-DE9EBA3C5B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C648759-92C0-4412-8847-CBB08226EEF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959417F-FAE3-4EF3-884D-DE9EBA3C5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buNone/>
            </a:pPr>
            <a:r>
              <a:rPr kumimoji="0" lang="en-US" sz="4100" b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iRespond Question Master</a:t>
            </a:r>
            <a:endParaRPr kumimoji="0" lang="en-US" sz="4100" b="1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>
            <a:normAutofit/>
          </a:bodyPr>
          <a:lstStyle/>
          <a:p>
            <a:pPr marL="365760" lvl="0" indent="-256032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</a:pPr>
            <a:r>
              <a:rPr kumimoji="0" lang="en-US" sz="2700" smtClean="0">
                <a:solidFill>
                  <a:schemeClr val="tx1"/>
                </a:solidFill>
              </a:rPr>
              <a:t>A.) Response A</a:t>
            </a:r>
            <a:endParaRPr kumimoji="0" lang="en-US" sz="2700">
              <a:solidFill>
                <a:schemeClr val="tx1"/>
              </a:solidFill>
            </a:endParaRPr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>
            <a:normAutofit/>
          </a:bodyPr>
          <a:lstStyle/>
          <a:p>
            <a:pPr marL="365760" lvl="0" indent="-256032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</a:pPr>
            <a:r>
              <a:rPr kumimoji="0" lang="en-US" sz="2700" smtClean="0">
                <a:solidFill>
                  <a:schemeClr val="tx1"/>
                </a:solidFill>
              </a:rPr>
              <a:t>B.) Response B</a:t>
            </a:r>
            <a:endParaRPr kumimoji="0" lang="en-US" sz="2700">
              <a:solidFill>
                <a:schemeClr val="tx1"/>
              </a:solidFill>
            </a:endParaRPr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>
            <a:normAutofit/>
          </a:bodyPr>
          <a:lstStyle/>
          <a:p>
            <a:pPr marL="365760" lvl="0" indent="-256032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</a:pPr>
            <a:r>
              <a:rPr kumimoji="0" lang="en-US" sz="2700" smtClean="0">
                <a:solidFill>
                  <a:schemeClr val="tx1"/>
                </a:solidFill>
              </a:rPr>
              <a:t>C.) Response C</a:t>
            </a:r>
            <a:endParaRPr kumimoji="0" lang="en-US" sz="2700">
              <a:solidFill>
                <a:schemeClr val="tx1"/>
              </a:solidFill>
            </a:endParaRPr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>
            <a:normAutofit/>
          </a:bodyPr>
          <a:lstStyle/>
          <a:p>
            <a:pPr marL="365760" lvl="0" indent="-256032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</a:pPr>
            <a:r>
              <a:rPr kumimoji="0" lang="en-US" sz="2700" smtClean="0">
                <a:solidFill>
                  <a:schemeClr val="tx1"/>
                </a:solidFill>
              </a:rPr>
              <a:t>D.) Response D</a:t>
            </a:r>
            <a:endParaRPr kumimoji="0" lang="en-US" sz="2700">
              <a:solidFill>
                <a:schemeClr val="tx1"/>
              </a:solidFill>
            </a:endParaRPr>
          </a:p>
        </p:txBody>
      </p:sp>
      <p:sp>
        <p:nvSpPr>
          <p:cNvPr id="7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>
            <a:normAutofit/>
          </a:bodyPr>
          <a:lstStyle/>
          <a:p>
            <a:pPr marL="365760" lvl="0" indent="-256032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</a:pPr>
            <a:r>
              <a:rPr kumimoji="0" lang="en-US" sz="2700" smtClean="0">
                <a:solidFill>
                  <a:schemeClr val="tx1"/>
                </a:solidFill>
              </a:rPr>
              <a:t>E.) Response E</a:t>
            </a:r>
            <a:endParaRPr kumimoji="0" lang="en-US" sz="2700">
              <a:solidFill>
                <a:schemeClr val="tx1"/>
              </a:solidFill>
            </a:endParaRPr>
          </a:p>
        </p:txBody>
      </p:sp>
      <p:sp>
        <p:nvSpPr>
          <p:cNvPr id="8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55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55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41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6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3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2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6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8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1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5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6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9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4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6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33600"/>
            <a:ext cx="7772400" cy="1470025"/>
          </a:xfrm>
        </p:spPr>
        <p:txBody>
          <a:bodyPr/>
          <a:lstStyle/>
          <a:p>
            <a:r>
              <a:rPr lang="en-US" u="sng" dirty="0" smtClean="0"/>
              <a:t>Week Two 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Vocabulary</a:t>
            </a:r>
            <a:endParaRPr lang="en-US" sz="2800" b="1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6781800" y="17526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162800" y="17526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8071649">
            <a:off x="6742556" y="1560957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Distract—to draw attention</a:t>
            </a:r>
          </a:p>
          <a:p>
            <a:pPr marL="109728" indent="0">
              <a:buNone/>
            </a:pPr>
            <a:r>
              <a:rPr lang="en-US" dirty="0" smtClean="0"/>
              <a:t>to another direction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Contract—</a:t>
            </a:r>
            <a:r>
              <a:rPr lang="en-US" dirty="0"/>
              <a:t>a</a:t>
            </a:r>
            <a:r>
              <a:rPr lang="en-US" dirty="0" smtClean="0"/>
              <a:t>n agreement</a:t>
            </a:r>
          </a:p>
          <a:p>
            <a:pPr marL="109728" indent="0">
              <a:buNone/>
            </a:pPr>
            <a:r>
              <a:rPr lang="en-US" dirty="0" smtClean="0"/>
              <a:t>Between two or more people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Tractor—a powerful vehicle</a:t>
            </a:r>
          </a:p>
          <a:p>
            <a:pPr marL="109728" indent="0">
              <a:buNone/>
            </a:pPr>
            <a:r>
              <a:rPr lang="en-US" dirty="0" smtClean="0"/>
              <a:t>used for pulling farm machinery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3924" y="252881"/>
            <a:ext cx="8229600" cy="1143000"/>
          </a:xfrm>
        </p:spPr>
        <p:txBody>
          <a:bodyPr/>
          <a:lstStyle/>
          <a:p>
            <a:pPr algn="ctr"/>
            <a:r>
              <a:rPr lang="en-US" u="sng" dirty="0" smtClean="0"/>
              <a:t>Tract:  drag or draw</a:t>
            </a:r>
            <a:endParaRPr lang="en-US" u="sng" dirty="0"/>
          </a:p>
        </p:txBody>
      </p:sp>
      <p:pic>
        <p:nvPicPr>
          <p:cNvPr id="4" name="Picture 2" descr="C:\Program Files\Microsoft Office\MEDIA\CAGCAT10\j02333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2667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077200" cy="4038599"/>
          </a:xfrm>
        </p:spPr>
        <p:txBody>
          <a:bodyPr/>
          <a:lstStyle/>
          <a:p>
            <a:r>
              <a:rPr lang="en-US" dirty="0" smtClean="0"/>
              <a:t>Conduct—to lead</a:t>
            </a:r>
          </a:p>
          <a:p>
            <a:r>
              <a:rPr lang="en-US" dirty="0" smtClean="0"/>
              <a:t>Induct—to place formally in an office,</a:t>
            </a:r>
          </a:p>
          <a:p>
            <a:pPr marL="109728" indent="0">
              <a:buNone/>
            </a:pPr>
            <a:r>
              <a:rPr lang="en-US" dirty="0" smtClean="0"/>
              <a:t>a society, etc. (Think of Hall of Fames…)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err="1" smtClean="0"/>
              <a:t>Duc</a:t>
            </a:r>
            <a:r>
              <a:rPr lang="en-US" u="sng" dirty="0" smtClean="0"/>
              <a:t>:  to lead</a:t>
            </a:r>
            <a:endParaRPr lang="en-US" u="sng" dirty="0"/>
          </a:p>
        </p:txBody>
      </p:sp>
      <p:pic>
        <p:nvPicPr>
          <p:cNvPr id="1026" name="Picture 2" descr="C:\Documents and Settings\522185.SCH\Local Settings\Temporary Internet Files\Content.IE5\J2HD0PXL\MC90035505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502" y="4495800"/>
            <a:ext cx="5701425" cy="1752295"/>
          </a:xfrm>
          <a:prstGeom prst="rect">
            <a:avLst/>
          </a:prstGeom>
          <a:noFill/>
        </p:spPr>
      </p:pic>
      <p:pic>
        <p:nvPicPr>
          <p:cNvPr id="1027" name="Picture 3" descr="C:\Documents and Settings\522185.SCH\Local Settings\Temporary Internet Files\Content.IE5\GJUIHKTW\MC9002458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77000" y="2819400"/>
            <a:ext cx="2362200" cy="3603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Sec/</a:t>
            </a:r>
            <a:r>
              <a:rPr lang="en-US" u="sng" dirty="0" err="1" smtClean="0"/>
              <a:t>sequ</a:t>
            </a:r>
            <a:r>
              <a:rPr lang="en-US" u="sng" dirty="0" smtClean="0"/>
              <a:t>:  to follow</a:t>
            </a:r>
            <a:endParaRPr lang="en-US" u="sng" dirty="0"/>
          </a:p>
        </p:txBody>
      </p: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457200" y="5685274"/>
            <a:ext cx="8229600" cy="322017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1905000"/>
            <a:ext cx="769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600" dirty="0"/>
              <a:t>Sequence—one thing after </a:t>
            </a:r>
            <a:r>
              <a:rPr lang="en-US" sz="3600" dirty="0" smtClean="0"/>
              <a:t>another</a:t>
            </a:r>
          </a:p>
          <a:p>
            <a:endParaRPr lang="en-US" sz="3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dirty="0" smtClean="0"/>
              <a:t>Sequel—something that follows;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continuation</a:t>
            </a:r>
          </a:p>
          <a:p>
            <a:endParaRPr lang="en-US" sz="3600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sz="3600" dirty="0"/>
          </a:p>
          <a:p>
            <a:pPr marL="285750" indent="-285750">
              <a:buFont typeface="Wingdings" pitchFamily="2" charset="2"/>
              <a:buChar char="Ø"/>
            </a:pPr>
            <a:endParaRPr lang="en-US" sz="3600" dirty="0" smtClean="0"/>
          </a:p>
          <a:p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67157"/>
            <a:ext cx="3581400" cy="246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Ambi</a:t>
            </a:r>
            <a:r>
              <a:rPr lang="en-US" dirty="0" smtClean="0"/>
              <a:t>/</a:t>
            </a:r>
            <a:r>
              <a:rPr lang="en-US" dirty="0" err="1" smtClean="0"/>
              <a:t>amphi</a:t>
            </a:r>
            <a:r>
              <a:rPr lang="en-US" dirty="0" smtClean="0"/>
              <a:t>:  </a:t>
            </a:r>
            <a:br>
              <a:rPr lang="en-US" dirty="0" smtClean="0"/>
            </a:br>
            <a:r>
              <a:rPr lang="en-US" u="sng" dirty="0" smtClean="0"/>
              <a:t>on both </a:t>
            </a:r>
            <a:r>
              <a:rPr lang="en-US" u="sng" dirty="0" err="1" smtClean="0"/>
              <a:t>sides;around</a:t>
            </a:r>
            <a:endParaRPr lang="en-US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750788" y="2394466"/>
            <a:ext cx="79360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 smtClean="0"/>
              <a:t>Amphibious—can operate on land or water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8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 smtClean="0"/>
              <a:t>Ambidextrous—using both hands with equal eas</a:t>
            </a:r>
            <a:r>
              <a:rPr lang="en-US" sz="2800" dirty="0"/>
              <a:t>e</a:t>
            </a:r>
          </a:p>
        </p:txBody>
      </p:sp>
      <p:pic>
        <p:nvPicPr>
          <p:cNvPr id="3074" name="Picture 2" descr="C:\Users\ckc15300\AppData\Local\Microsoft\Windows\Temporary Internet Files\Content.IE5\38SJX0SE\MP90043846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62400"/>
            <a:ext cx="4572000" cy="25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err="1" smtClean="0"/>
              <a:t>Ep</a:t>
            </a:r>
            <a:r>
              <a:rPr lang="en-US" u="sng" dirty="0" smtClean="0"/>
              <a:t>/</a:t>
            </a:r>
            <a:r>
              <a:rPr lang="en-US" u="sng" dirty="0" err="1" smtClean="0"/>
              <a:t>epi</a:t>
            </a:r>
            <a:r>
              <a:rPr lang="en-US" u="sng" dirty="0" smtClean="0"/>
              <a:t>:  upon; besides; attached to</a:t>
            </a:r>
            <a:endParaRPr lang="en-US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1828800"/>
            <a:ext cx="746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Epilogue—a closing section added on to a play, novel, etc.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Epitaph—an inscription on a tomb, etc. in memory of a dead person</a:t>
            </a:r>
          </a:p>
          <a:p>
            <a:endParaRPr lang="en-US" sz="2800" dirty="0" smtClean="0"/>
          </a:p>
          <a:p>
            <a:r>
              <a:rPr lang="en-US" sz="2800" dirty="0" smtClean="0"/>
              <a:t>“Murdered by a traitor and a </a:t>
            </a:r>
          </a:p>
          <a:p>
            <a:r>
              <a:rPr lang="en-US" sz="2800" dirty="0" smtClean="0"/>
              <a:t>coward whose name is not</a:t>
            </a:r>
          </a:p>
          <a:p>
            <a:r>
              <a:rPr lang="en-US" sz="2800" dirty="0" smtClean="0"/>
              <a:t>worthy to appear here.”</a:t>
            </a:r>
          </a:p>
          <a:p>
            <a:r>
              <a:rPr lang="en-US" sz="2800" dirty="0" smtClean="0"/>
              <a:t>(On Jesse James’ tombstone)</a:t>
            </a:r>
            <a:endParaRPr lang="en-US" sz="2800" dirty="0"/>
          </a:p>
        </p:txBody>
      </p:sp>
      <p:pic>
        <p:nvPicPr>
          <p:cNvPr id="4098" name="Picture 2" descr="C:\Users\ckc15300\AppData\Local\Microsoft\Windows\Temporary Internet Files\Content.IE5\1YI8PMSP\MC9002165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1000"/>
            <a:ext cx="2362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Prefix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Intra-:  within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133600"/>
            <a:ext cx="746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Intramural—between or among members of the same school, college, etc.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Intranet—a private Internet computer network for one organization, company, etc.</a:t>
            </a:r>
            <a:endParaRPr lang="en-US" sz="2800" dirty="0"/>
          </a:p>
        </p:txBody>
      </p:sp>
      <p:pic>
        <p:nvPicPr>
          <p:cNvPr id="5125" name="Picture 5" descr="C:\Users\ckc15300\AppData\Local\Microsoft\Windows\Temporary Internet Files\Content.IE5\T5E8VBJ9\MP90042780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00600"/>
            <a:ext cx="3505200" cy="192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Suffix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-ion:  act or process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133600"/>
            <a:ext cx="7086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Litigation—the act of disputing or contesting in a lawsuit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Extraction—the act or process of drawing out by effort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C:\Users\ckc15300\AppData\Local\Microsoft\Windows\Temporary Internet Files\Content.IE5\1YI8PMSP\MC9000215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1000"/>
            <a:ext cx="2514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175</TotalTime>
  <Words>188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Concourse</vt:lpstr>
      <vt:lpstr>iRespondQuestionMaster</vt:lpstr>
      <vt:lpstr>iRespondGraphMaster</vt:lpstr>
      <vt:lpstr>Week Two </vt:lpstr>
      <vt:lpstr>Tract:  drag or draw</vt:lpstr>
      <vt:lpstr>Duc:  to lead</vt:lpstr>
      <vt:lpstr>Sec/sequ:  to follow</vt:lpstr>
      <vt:lpstr>Ambi/amphi:   on both sides;around</vt:lpstr>
      <vt:lpstr>Ep/epi:  upon; besides; attached to</vt:lpstr>
      <vt:lpstr>Prefix Intra-:  within</vt:lpstr>
      <vt:lpstr>Suffix -ion:  act or process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Two</dc:title>
  <dc:creator>install</dc:creator>
  <cp:lastModifiedBy>Kelly Christopher</cp:lastModifiedBy>
  <cp:revision>27</cp:revision>
  <dcterms:created xsi:type="dcterms:W3CDTF">2011-09-08T11:23:32Z</dcterms:created>
  <dcterms:modified xsi:type="dcterms:W3CDTF">2011-09-12T19:27:54Z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KeepGraph">
    <vt:bool>false</vt:bool>
  </property>
  <property fmtid="{D5CDD505-2E9C-101B-9397-08002B2CF9AE}" pid="5" name="AutoReflect">
    <vt:bool>false</vt:bool>
  </property>
</Properties>
</file>