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57" r:id="rId5"/>
    <p:sldId id="260" r:id="rId6"/>
    <p:sldId id="262" r:id="rId7"/>
    <p:sldId id="263" r:id="rId8"/>
    <p:sldId id="264" r:id="rId9"/>
    <p:sldId id="265" r:id="rId10"/>
    <p:sldId id="266" r:id="rId11"/>
    <p:sldId id="267" r:id="rId12"/>
    <p:sldId id="268" r:id="rId13"/>
    <p:sldId id="261"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9/8/2015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9/8/2015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9/8/2015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9/8/2015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9/8/15</a:t>
            </a:r>
            <a:endParaRPr lang="en-US" dirty="0"/>
          </a:p>
        </p:txBody>
      </p:sp>
      <p:sp>
        <p:nvSpPr>
          <p:cNvPr id="3" name="Subtitle 2"/>
          <p:cNvSpPr>
            <a:spLocks noGrp="1"/>
          </p:cNvSpPr>
          <p:nvPr>
            <p:ph type="subTitle" idx="1"/>
          </p:nvPr>
        </p:nvSpPr>
        <p:spPr>
          <a:xfrm>
            <a:off x="1069848" y="4389119"/>
            <a:ext cx="7891272" cy="2028933"/>
          </a:xfrm>
        </p:spPr>
        <p:txBody>
          <a:bodyPr>
            <a:normAutofit fontScale="85000" lnSpcReduction="10000"/>
          </a:bodyPr>
          <a:lstStyle/>
          <a:p>
            <a:r>
              <a:rPr lang="en-US" dirty="0" smtClean="0"/>
              <a:t>Brit Lit: </a:t>
            </a:r>
          </a:p>
          <a:p>
            <a:r>
              <a:rPr lang="en-US" dirty="0" smtClean="0"/>
              <a:t>Please take out a blank sheet of paper and something to write with</a:t>
            </a:r>
          </a:p>
          <a:p>
            <a:r>
              <a:rPr lang="en-US" dirty="0" smtClean="0"/>
              <a:t>World Lit: </a:t>
            </a:r>
          </a:p>
          <a:p>
            <a:r>
              <a:rPr lang="en-US" dirty="0" smtClean="0"/>
              <a:t>Please grab a handout from the Tuesday folder and begin reading the side titled “Detail”. You should underline, circle, and take notes as you go.</a:t>
            </a:r>
            <a:endParaRPr lang="en-US" dirty="0"/>
          </a:p>
        </p:txBody>
      </p:sp>
    </p:spTree>
    <p:extLst>
      <p:ext uri="{BB962C8B-B14F-4D97-AF65-F5344CB8AC3E}">
        <p14:creationId xmlns:p14="http://schemas.microsoft.com/office/powerpoint/2010/main" val="1931223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dirty="0">
                <a:latin typeface="Goudy Old Style" pitchFamily="18" charset="0"/>
              </a:rPr>
              <a:t>The Rules of Courtly Love</a:t>
            </a:r>
            <a:r>
              <a:rPr lang="en-US" dirty="0" smtClean="0"/>
              <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199" y="1825477"/>
            <a:ext cx="8681049" cy="4897153"/>
          </a:xfrm>
          <a:prstGeom prst="rect">
            <a:avLst/>
          </a:prstGeom>
        </p:spPr>
      </p:pic>
      <p:sp>
        <p:nvSpPr>
          <p:cNvPr id="3" name="Content Placeholder 2"/>
          <p:cNvSpPr>
            <a:spLocks noGrp="1"/>
          </p:cNvSpPr>
          <p:nvPr>
            <p:ph idx="1"/>
          </p:nvPr>
        </p:nvSpPr>
        <p:spPr>
          <a:xfrm>
            <a:off x="1981200" y="2971800"/>
            <a:ext cx="8229600" cy="3505200"/>
          </a:xfrm>
        </p:spPr>
        <p:txBody>
          <a:bodyPr>
            <a:normAutofit/>
          </a:bodyPr>
          <a:lstStyle/>
          <a:p>
            <a:r>
              <a:rPr lang="en-US" dirty="0" smtClean="0">
                <a:solidFill>
                  <a:schemeClr val="bg1"/>
                </a:solidFill>
                <a:latin typeface="Goudy Old Style" pitchFamily="18" charset="0"/>
              </a:rPr>
              <a:t>Courtly </a:t>
            </a:r>
            <a:r>
              <a:rPr lang="en-US" dirty="0">
                <a:solidFill>
                  <a:schemeClr val="bg1"/>
                </a:solidFill>
                <a:latin typeface="Goudy Old Style" pitchFamily="18" charset="0"/>
              </a:rPr>
              <a:t>love or fin </a:t>
            </a:r>
            <a:r>
              <a:rPr lang="en-US" dirty="0" err="1">
                <a:solidFill>
                  <a:schemeClr val="bg1"/>
                </a:solidFill>
                <a:latin typeface="Goudy Old Style" pitchFamily="18" charset="0"/>
              </a:rPr>
              <a:t>amor</a:t>
            </a:r>
            <a:r>
              <a:rPr lang="en-US" dirty="0">
                <a:solidFill>
                  <a:schemeClr val="bg1"/>
                </a:solidFill>
                <a:latin typeface="Goudy Old Style" pitchFamily="18" charset="0"/>
              </a:rPr>
              <a:t> = the emphasis on graceful and idealized relations between the sexes</a:t>
            </a:r>
            <a:r>
              <a:rPr lang="en-US" dirty="0" smtClean="0">
                <a:solidFill>
                  <a:schemeClr val="bg1"/>
                </a:solidFill>
                <a:latin typeface="Goudy Old Style" pitchFamily="18" charset="0"/>
              </a:rPr>
              <a:t>.</a:t>
            </a:r>
          </a:p>
          <a:p>
            <a:endParaRPr lang="en-US" dirty="0">
              <a:solidFill>
                <a:schemeClr val="bg1"/>
              </a:solidFill>
              <a:latin typeface="Goudy Old Style" pitchFamily="18" charset="0"/>
            </a:endParaRPr>
          </a:p>
          <a:p>
            <a:r>
              <a:rPr lang="en-US" dirty="0">
                <a:solidFill>
                  <a:schemeClr val="bg1"/>
                </a:solidFill>
                <a:latin typeface="Goudy Old Style" pitchFamily="18" charset="0"/>
              </a:rPr>
              <a:t>Note: Courtly love is an almost entirely literary phenomenon.</a:t>
            </a:r>
          </a:p>
        </p:txBody>
      </p:sp>
    </p:spTree>
    <p:extLst>
      <p:ext uri="{BB962C8B-B14F-4D97-AF65-F5344CB8AC3E}">
        <p14:creationId xmlns:p14="http://schemas.microsoft.com/office/powerpoint/2010/main" val="1687063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358" y="0"/>
            <a:ext cx="10734136" cy="6858000"/>
          </a:xfrm>
          <a:prstGeom prst="rect">
            <a:avLst/>
          </a:prstGeom>
        </p:spPr>
      </p:pic>
      <p:sp>
        <p:nvSpPr>
          <p:cNvPr id="3" name="Content Placeholder 2"/>
          <p:cNvSpPr>
            <a:spLocks noGrp="1"/>
          </p:cNvSpPr>
          <p:nvPr>
            <p:ph idx="1"/>
          </p:nvPr>
        </p:nvSpPr>
        <p:spPr/>
        <p:txBody>
          <a:bodyPr>
            <a:normAutofit/>
          </a:bodyPr>
          <a:lstStyle/>
          <a:p>
            <a:pPr marL="0" indent="0">
              <a:buNone/>
            </a:pPr>
            <a:r>
              <a:rPr lang="en-US" dirty="0" smtClean="0">
                <a:latin typeface="Goudy Old Style" pitchFamily="18" charset="0"/>
              </a:rPr>
              <a:t>A </a:t>
            </a:r>
            <a:r>
              <a:rPr lang="en-US" dirty="0">
                <a:latin typeface="Goudy Old Style" pitchFamily="18" charset="0"/>
              </a:rPr>
              <a:t>tale of high adventure that can be a religious crusade, a conquest for the knight’s liege and lord or</a:t>
            </a:r>
          </a:p>
          <a:p>
            <a:r>
              <a:rPr lang="en-US" dirty="0">
                <a:latin typeface="Goudy Old Style" pitchFamily="18" charset="0"/>
              </a:rPr>
              <a:t>the rescue of a captive lady or any combination of God, a goodly king and a pretty girl. Name “romance” derives from </a:t>
            </a:r>
            <a:r>
              <a:rPr lang="en-US" dirty="0" smtClean="0">
                <a:latin typeface="Goudy Old Style" pitchFamily="18" charset="0"/>
              </a:rPr>
              <a:t>Old French </a:t>
            </a:r>
            <a:r>
              <a:rPr lang="en-US" dirty="0">
                <a:latin typeface="Goudy Old Style" pitchFamily="18" charset="0"/>
              </a:rPr>
              <a:t>(the language in which narrative was written), which is a “Romance” language, which descended from Latin, the</a:t>
            </a:r>
          </a:p>
          <a:p>
            <a:r>
              <a:rPr lang="en-US" dirty="0">
                <a:latin typeface="Goudy Old Style" pitchFamily="18" charset="0"/>
              </a:rPr>
              <a:t>language of the ancient Romans</a:t>
            </a:r>
            <a:r>
              <a:rPr lang="en-US" dirty="0" smtClean="0">
                <a:latin typeface="Goudy Old Style" pitchFamily="18" charset="0"/>
              </a:rPr>
              <a:t>.</a:t>
            </a:r>
            <a:endParaRPr lang="en-US" dirty="0">
              <a:latin typeface="Goudy Old Style" pitchFamily="18" charset="0"/>
            </a:endParaRPr>
          </a:p>
        </p:txBody>
      </p:sp>
      <p:sp>
        <p:nvSpPr>
          <p:cNvPr id="2" name="Title 1"/>
          <p:cNvSpPr>
            <a:spLocks noGrp="1"/>
          </p:cNvSpPr>
          <p:nvPr>
            <p:ph type="title"/>
          </p:nvPr>
        </p:nvSpPr>
        <p:spPr>
          <a:xfrm>
            <a:off x="1981200" y="228600"/>
            <a:ext cx="8229600" cy="1143000"/>
          </a:xfrm>
        </p:spPr>
        <p:txBody>
          <a:bodyPr>
            <a:normAutofit/>
          </a:bodyPr>
          <a:lstStyle/>
          <a:p>
            <a:r>
              <a:rPr lang="en-US" sz="6000" dirty="0">
                <a:latin typeface="Goudy Old Style" pitchFamily="18" charset="0"/>
              </a:rPr>
              <a:t>Medieval Romance</a:t>
            </a:r>
            <a:endParaRPr lang="en-US" sz="6000" dirty="0">
              <a:latin typeface="Goudy Old Style" pitchFamily="18" charset="0"/>
            </a:endParaRPr>
          </a:p>
        </p:txBody>
      </p:sp>
    </p:spTree>
    <p:extLst>
      <p:ext uri="{BB962C8B-B14F-4D97-AF65-F5344CB8AC3E}">
        <p14:creationId xmlns:p14="http://schemas.microsoft.com/office/powerpoint/2010/main" val="3334116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oudy Old Style" pitchFamily="18" charset="0"/>
              </a:rPr>
              <a:t>Medieval Romance</a:t>
            </a:r>
            <a:br>
              <a:rPr lang="en-US" dirty="0" smtClean="0">
                <a:latin typeface="Goudy Old Style" pitchFamily="18" charset="0"/>
              </a:rPr>
            </a:br>
            <a:r>
              <a:rPr lang="en-US" dirty="0" smtClean="0">
                <a:latin typeface="Goudy Old Style" pitchFamily="18" charset="0"/>
              </a:rPr>
              <a:t>Characteristics</a:t>
            </a:r>
            <a:endParaRPr lang="en-US" dirty="0">
              <a:latin typeface="Goudy Old Style" pitchFamily="18" charset="0"/>
            </a:endParaRPr>
          </a:p>
        </p:txBody>
      </p:sp>
      <p:sp>
        <p:nvSpPr>
          <p:cNvPr id="3" name="Content Placeholder 2"/>
          <p:cNvSpPr>
            <a:spLocks noGrp="1"/>
          </p:cNvSpPr>
          <p:nvPr>
            <p:ph idx="1"/>
          </p:nvPr>
        </p:nvSpPr>
        <p:spPr/>
        <p:txBody>
          <a:bodyPr>
            <a:normAutofit/>
          </a:bodyPr>
          <a:lstStyle/>
          <a:p>
            <a:r>
              <a:rPr lang="en-US" dirty="0" smtClean="0">
                <a:latin typeface="Goudy Old Style" pitchFamily="18" charset="0"/>
              </a:rPr>
              <a:t>usually idealizes chivalry</a:t>
            </a:r>
          </a:p>
          <a:p>
            <a:r>
              <a:rPr lang="en-US" dirty="0">
                <a:latin typeface="Goudy Old Style" pitchFamily="18" charset="0"/>
              </a:rPr>
              <a:t>i</a:t>
            </a:r>
            <a:r>
              <a:rPr lang="en-US" dirty="0" smtClean="0">
                <a:latin typeface="Goudy Old Style" pitchFamily="18" charset="0"/>
              </a:rPr>
              <a:t>dealizes the hero-knight and his noble deeds</a:t>
            </a:r>
          </a:p>
          <a:p>
            <a:r>
              <a:rPr lang="en-US" dirty="0">
                <a:latin typeface="Goudy Old Style" pitchFamily="18" charset="0"/>
              </a:rPr>
              <a:t>c</a:t>
            </a:r>
            <a:r>
              <a:rPr lang="en-US" dirty="0" smtClean="0">
                <a:latin typeface="Goudy Old Style" pitchFamily="18" charset="0"/>
              </a:rPr>
              <a:t>ontains the element of the knight's love for his lady</a:t>
            </a:r>
          </a:p>
          <a:p>
            <a:r>
              <a:rPr lang="en-US" dirty="0">
                <a:latin typeface="Goudy Old Style" pitchFamily="18" charset="0"/>
              </a:rPr>
              <a:t>i</a:t>
            </a:r>
            <a:r>
              <a:rPr lang="en-US" dirty="0" smtClean="0">
                <a:latin typeface="Goudy Old Style" pitchFamily="18" charset="0"/>
              </a:rPr>
              <a:t>ncludes settings that tend to be imaginary and vague</a:t>
            </a:r>
          </a:p>
          <a:p>
            <a:r>
              <a:rPr lang="en-US" dirty="0" smtClean="0">
                <a:latin typeface="Goudy Old Style" pitchFamily="18" charset="0"/>
              </a:rPr>
              <a:t>derives mystery and suspense from supernatural elements</a:t>
            </a:r>
          </a:p>
          <a:p>
            <a:r>
              <a:rPr lang="en-US" dirty="0" smtClean="0">
                <a:latin typeface="Goudy Old Style" pitchFamily="18" charset="0"/>
              </a:rPr>
              <a:t>uses concealed or disguised identity</a:t>
            </a:r>
          </a:p>
          <a:p>
            <a:r>
              <a:rPr lang="en-US" dirty="0" smtClean="0">
                <a:latin typeface="Goudy Old Style" pitchFamily="18" charset="0"/>
              </a:rPr>
              <a:t>Often uses repetition of the mystical number "3." (Repetitions of the number or multiples of 3)</a:t>
            </a:r>
            <a:endParaRPr lang="en-US" dirty="0">
              <a:latin typeface="Goudy Old Style" pitchFamily="18" charset="0"/>
            </a:endParaRPr>
          </a:p>
        </p:txBody>
      </p:sp>
    </p:spTree>
    <p:extLst>
      <p:ext uri="{BB962C8B-B14F-4D97-AF65-F5344CB8AC3E}">
        <p14:creationId xmlns:p14="http://schemas.microsoft.com/office/powerpoint/2010/main" val="430104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 Lit: “The Wife of Bath’s Tale” Pre </a:t>
            </a:r>
            <a:r>
              <a:rPr lang="en-US" dirty="0" err="1" smtClean="0"/>
              <a:t>REading</a:t>
            </a:r>
            <a:endParaRPr lang="en-US" dirty="0"/>
          </a:p>
        </p:txBody>
      </p:sp>
      <p:sp>
        <p:nvSpPr>
          <p:cNvPr id="3" name="Content Placeholder 2"/>
          <p:cNvSpPr>
            <a:spLocks noGrp="1"/>
          </p:cNvSpPr>
          <p:nvPr>
            <p:ph idx="1"/>
          </p:nvPr>
        </p:nvSpPr>
        <p:spPr/>
        <p:txBody>
          <a:bodyPr/>
          <a:lstStyle/>
          <a:p>
            <a:endParaRPr lang="en-US" dirty="0"/>
          </a:p>
          <a:p>
            <a:r>
              <a:rPr lang="en-US" dirty="0" smtClean="0"/>
              <a:t>Who is the Wife of Bath? </a:t>
            </a:r>
          </a:p>
          <a:p>
            <a:pPr lvl="1"/>
            <a:r>
              <a:rPr lang="en-US" dirty="0" smtClean="0"/>
              <a:t>Students with 1-pager? </a:t>
            </a:r>
          </a:p>
          <a:p>
            <a:pPr lvl="1"/>
            <a:endParaRPr lang="en-US" dirty="0"/>
          </a:p>
          <a:p>
            <a:pPr lvl="1"/>
            <a:r>
              <a:rPr lang="en-US" dirty="0" smtClean="0"/>
              <a:t>Gender Stereotypes, Sexuality, Relationships, &amp; Power</a:t>
            </a:r>
            <a:endParaRPr lang="en-US" dirty="0"/>
          </a:p>
        </p:txBody>
      </p:sp>
    </p:spTree>
    <p:extLst>
      <p:ext uri="{BB962C8B-B14F-4D97-AF65-F5344CB8AC3E}">
        <p14:creationId xmlns:p14="http://schemas.microsoft.com/office/powerpoint/2010/main" val="1252322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Afghanistan” article quiz</a:t>
            </a:r>
            <a:endParaRPr lang="en-US" dirty="0"/>
          </a:p>
        </p:txBody>
      </p:sp>
      <p:sp>
        <p:nvSpPr>
          <p:cNvPr id="3" name="Content Placeholder 2"/>
          <p:cNvSpPr>
            <a:spLocks noGrp="1"/>
          </p:cNvSpPr>
          <p:nvPr>
            <p:ph idx="1"/>
          </p:nvPr>
        </p:nvSpPr>
        <p:spPr/>
        <p:txBody>
          <a:bodyPr/>
          <a:lstStyle/>
          <a:p>
            <a:r>
              <a:rPr lang="en-US" dirty="0" smtClean="0"/>
              <a:t>Everyone will take this except the following people: Christian, Amari, Zane, </a:t>
            </a:r>
            <a:r>
              <a:rPr lang="en-US" dirty="0" err="1" smtClean="0"/>
              <a:t>Kathylee</a:t>
            </a:r>
            <a:r>
              <a:rPr lang="en-US" dirty="0" smtClean="0"/>
              <a:t>, </a:t>
            </a:r>
            <a:r>
              <a:rPr lang="en-US" dirty="0" err="1" smtClean="0"/>
              <a:t>Chancey</a:t>
            </a:r>
            <a:r>
              <a:rPr lang="en-US" dirty="0" smtClean="0"/>
              <a:t>, Daniel, Ashley, Dalton, Bilal, James N., James T., </a:t>
            </a:r>
            <a:r>
              <a:rPr lang="en-US" dirty="0" err="1" smtClean="0"/>
              <a:t>Esher</a:t>
            </a:r>
            <a:r>
              <a:rPr lang="en-US" dirty="0" smtClean="0"/>
              <a:t>, </a:t>
            </a:r>
            <a:r>
              <a:rPr lang="en-US" dirty="0" err="1" smtClean="0"/>
              <a:t>Jibri</a:t>
            </a:r>
            <a:r>
              <a:rPr lang="en-US" dirty="0" smtClean="0"/>
              <a:t>, </a:t>
            </a:r>
            <a:r>
              <a:rPr lang="en-US" dirty="0" err="1" smtClean="0"/>
              <a:t>Olcen</a:t>
            </a:r>
            <a:r>
              <a:rPr lang="en-US" dirty="0" smtClean="0"/>
              <a:t>, </a:t>
            </a:r>
          </a:p>
          <a:p>
            <a:pPr marL="457200" indent="-457200">
              <a:buFont typeface="+mj-lt"/>
              <a:buAutoNum type="arabicPeriod"/>
            </a:pPr>
            <a:r>
              <a:rPr lang="en-US" dirty="0" smtClean="0"/>
              <a:t>What does the term gender apartheid mean? </a:t>
            </a:r>
          </a:p>
          <a:p>
            <a:pPr marL="457200" indent="-457200">
              <a:buFont typeface="+mj-lt"/>
              <a:buAutoNum type="arabicPeriod"/>
            </a:pPr>
            <a:r>
              <a:rPr lang="en-US" dirty="0" smtClean="0"/>
              <a:t>What is a burqa? </a:t>
            </a:r>
          </a:p>
          <a:p>
            <a:pPr marL="457200" indent="-457200">
              <a:buFont typeface="+mj-lt"/>
              <a:buAutoNum type="arabicPeriod"/>
            </a:pPr>
            <a:r>
              <a:rPr lang="en-US" dirty="0" smtClean="0"/>
              <a:t>Which of the following acts were women punished for under the Taliban regime: </a:t>
            </a:r>
          </a:p>
          <a:p>
            <a:pPr marL="0" lvl="1" indent="0">
              <a:spcBef>
                <a:spcPts val="1200"/>
              </a:spcBef>
              <a:spcAft>
                <a:spcPts val="0"/>
              </a:spcAft>
              <a:buNone/>
            </a:pPr>
            <a:r>
              <a:rPr lang="en-US" sz="1400" dirty="0" smtClean="0"/>
              <a:t>	A. Exposing </a:t>
            </a:r>
            <a:r>
              <a:rPr lang="en-US" sz="1400" dirty="0"/>
              <a:t>her ankles 	B. Laughing too loud 	</a:t>
            </a:r>
            <a:r>
              <a:rPr lang="en-US" sz="1400" dirty="0" smtClean="0"/>
              <a:t>C</a:t>
            </a:r>
            <a:r>
              <a:rPr lang="en-US" sz="1400" dirty="0"/>
              <a:t>. Wearing shoes that made noise while walking 				D. All of the above</a:t>
            </a:r>
          </a:p>
          <a:p>
            <a:pPr marL="0" indent="0">
              <a:buNone/>
            </a:pPr>
            <a:endParaRPr lang="en-US" dirty="0" smtClean="0"/>
          </a:p>
          <a:p>
            <a:pPr marL="0" indent="0">
              <a:buNone/>
            </a:pPr>
            <a:r>
              <a:rPr lang="en-US" dirty="0" smtClean="0"/>
              <a:t>4.    Why would women not report violent acts against them? </a:t>
            </a:r>
          </a:p>
        </p:txBody>
      </p:sp>
    </p:spTree>
    <p:extLst>
      <p:ext uri="{BB962C8B-B14F-4D97-AF65-F5344CB8AC3E}">
        <p14:creationId xmlns:p14="http://schemas.microsoft.com/office/powerpoint/2010/main" val="2695887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 Lit: Consider each of the following statements</a:t>
            </a:r>
            <a:endParaRPr lang="en-US" dirty="0"/>
          </a:p>
        </p:txBody>
      </p:sp>
      <p:sp>
        <p:nvSpPr>
          <p:cNvPr id="3" name="Content Placeholder 2"/>
          <p:cNvSpPr>
            <a:spLocks noGrp="1"/>
          </p:cNvSpPr>
          <p:nvPr>
            <p:ph idx="1"/>
          </p:nvPr>
        </p:nvSpPr>
        <p:spPr/>
        <p:txBody>
          <a:bodyPr/>
          <a:lstStyle/>
          <a:p>
            <a:r>
              <a:rPr lang="en-US" dirty="0" smtClean="0"/>
              <a:t>On your paper, number 1-6. For each statement below decide whether you AGREE or DISAGREE. You need to have support for each of your decisions. Tell me why. We will be discussing these topics as a class when we finish.</a:t>
            </a:r>
          </a:p>
          <a:p>
            <a:pPr marL="457200" indent="-457200">
              <a:buFont typeface="+mj-lt"/>
              <a:buAutoNum type="arabicPeriod"/>
            </a:pPr>
            <a:r>
              <a:rPr lang="en-US" dirty="0" smtClean="0"/>
              <a:t>Women are more romantic than men. </a:t>
            </a:r>
          </a:p>
          <a:p>
            <a:pPr marL="457200" indent="-457200">
              <a:buFont typeface="+mj-lt"/>
              <a:buAutoNum type="arabicPeriod"/>
            </a:pPr>
            <a:r>
              <a:rPr lang="en-US" dirty="0" smtClean="0"/>
              <a:t>A mate’s physical attractiveness is far more important to men than it is to women. </a:t>
            </a:r>
          </a:p>
          <a:p>
            <a:pPr marL="457200" indent="-457200">
              <a:buFont typeface="+mj-lt"/>
              <a:buAutoNum type="arabicPeriod"/>
            </a:pPr>
            <a:r>
              <a:rPr lang="en-US" dirty="0" smtClean="0"/>
              <a:t>Women aren’t interested in casual sex. </a:t>
            </a:r>
          </a:p>
          <a:p>
            <a:pPr marL="457200" indent="-457200">
              <a:buFont typeface="+mj-lt"/>
              <a:buAutoNum type="arabicPeriod"/>
            </a:pPr>
            <a:r>
              <a:rPr lang="en-US" dirty="0" smtClean="0"/>
              <a:t>Men and women have fundamentally different personalities and orientations toward relationships.</a:t>
            </a:r>
          </a:p>
          <a:p>
            <a:pPr marL="457200" indent="-457200">
              <a:buFont typeface="+mj-lt"/>
              <a:buAutoNum type="arabicPeriod"/>
            </a:pPr>
            <a:r>
              <a:rPr lang="en-US" dirty="0" smtClean="0"/>
              <a:t>Men and women have fundamentally different ways of handling conflict. </a:t>
            </a:r>
          </a:p>
          <a:p>
            <a:pPr marL="457200" indent="-457200">
              <a:buFont typeface="+mj-lt"/>
              <a:buAutoNum type="arabicPeriod"/>
            </a:pPr>
            <a:r>
              <a:rPr lang="en-US" dirty="0" smtClean="0"/>
              <a:t>Physical abuse in relationships is almost always committed by men. </a:t>
            </a:r>
            <a:endParaRPr lang="en-US" dirty="0"/>
          </a:p>
        </p:txBody>
      </p:sp>
    </p:spTree>
    <p:extLst>
      <p:ext uri="{BB962C8B-B14F-4D97-AF65-F5344CB8AC3E}">
        <p14:creationId xmlns:p14="http://schemas.microsoft.com/office/powerpoint/2010/main" val="2532383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Lit: Voice Lesson on Details</a:t>
            </a:r>
            <a:endParaRPr lang="en-US" dirty="0"/>
          </a:p>
        </p:txBody>
      </p:sp>
      <p:sp>
        <p:nvSpPr>
          <p:cNvPr id="3" name="Content Placeholder 2"/>
          <p:cNvSpPr>
            <a:spLocks noGrp="1"/>
          </p:cNvSpPr>
          <p:nvPr>
            <p:ph idx="1"/>
          </p:nvPr>
        </p:nvSpPr>
        <p:spPr/>
        <p:txBody>
          <a:bodyPr/>
          <a:lstStyle/>
          <a:p>
            <a:r>
              <a:rPr lang="en-US" dirty="0" smtClean="0"/>
              <a:t>Read the side titled “Details” take notes as you go. </a:t>
            </a:r>
          </a:p>
          <a:p>
            <a:endParaRPr lang="en-US" dirty="0"/>
          </a:p>
          <a:p>
            <a:r>
              <a:rPr lang="en-US" dirty="0" smtClean="0"/>
              <a:t>At the bottom of that page, write an explanation in YOUR OWN WORDS about why details are important in writing. </a:t>
            </a:r>
          </a:p>
          <a:p>
            <a:endParaRPr lang="en-US" dirty="0"/>
          </a:p>
          <a:p>
            <a:r>
              <a:rPr lang="en-US" dirty="0" smtClean="0"/>
              <a:t>Flip the page over and complete the Voice Lesson. All of your answers should be in complete sentences. Remember that a paragraph is 5-7 sentences long. Give your best effort. </a:t>
            </a:r>
            <a:endParaRPr lang="en-US" dirty="0"/>
          </a:p>
        </p:txBody>
      </p:sp>
    </p:spTree>
    <p:extLst>
      <p:ext uri="{BB962C8B-B14F-4D97-AF65-F5344CB8AC3E}">
        <p14:creationId xmlns:p14="http://schemas.microsoft.com/office/powerpoint/2010/main" val="450895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Winners! Congratulations</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block:  Red Team (it was close between Red/Black, but Red barely won with attendance points) </a:t>
            </a:r>
          </a:p>
          <a:p>
            <a:r>
              <a:rPr lang="en-US" dirty="0" smtClean="0"/>
              <a:t>2</a:t>
            </a:r>
            <a:r>
              <a:rPr lang="en-US" baseline="30000" dirty="0" smtClean="0"/>
              <a:t>nd</a:t>
            </a:r>
            <a:r>
              <a:rPr lang="en-US" dirty="0" smtClean="0"/>
              <a:t> block: Blue Team </a:t>
            </a:r>
          </a:p>
          <a:p>
            <a:r>
              <a:rPr lang="en-US" dirty="0" smtClean="0"/>
              <a:t>4</a:t>
            </a:r>
            <a:r>
              <a:rPr lang="en-US" baseline="30000" dirty="0" smtClean="0"/>
              <a:t>th</a:t>
            </a:r>
            <a:r>
              <a:rPr lang="en-US" dirty="0" smtClean="0"/>
              <a:t> block: Black Team </a:t>
            </a:r>
          </a:p>
          <a:p>
            <a:endParaRPr lang="en-US" dirty="0"/>
          </a:p>
          <a:p>
            <a:r>
              <a:rPr lang="en-US" dirty="0" smtClean="0"/>
              <a:t>Draw new teams! </a:t>
            </a:r>
            <a:endParaRPr lang="en-US" dirty="0"/>
          </a:p>
        </p:txBody>
      </p:sp>
    </p:spTree>
    <p:extLst>
      <p:ext uri="{BB962C8B-B14F-4D97-AF65-F5344CB8AC3E}">
        <p14:creationId xmlns:p14="http://schemas.microsoft.com/office/powerpoint/2010/main" val="533616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 Lit: Read &amp; Annotate </a:t>
            </a:r>
            <a:endParaRPr lang="en-US" dirty="0"/>
          </a:p>
        </p:txBody>
      </p:sp>
      <p:sp>
        <p:nvSpPr>
          <p:cNvPr id="3" name="Content Placeholder 2"/>
          <p:cNvSpPr>
            <a:spLocks noGrp="1"/>
          </p:cNvSpPr>
          <p:nvPr>
            <p:ph idx="1"/>
          </p:nvPr>
        </p:nvSpPr>
        <p:spPr/>
        <p:txBody>
          <a:bodyPr/>
          <a:lstStyle/>
          <a:p>
            <a:r>
              <a:rPr lang="en-US" dirty="0" smtClean="0"/>
              <a:t>Each of you has been given a copy of the article from Psychology Today called “6 Myths About Men, Women, and Relationships”. </a:t>
            </a:r>
          </a:p>
          <a:p>
            <a:endParaRPr lang="en-US" dirty="0"/>
          </a:p>
          <a:p>
            <a:r>
              <a:rPr lang="en-US" dirty="0" smtClean="0"/>
              <a:t>Please read and annotate this article keeping the following things in mind: </a:t>
            </a:r>
          </a:p>
          <a:p>
            <a:pPr marL="617220" lvl="1" indent="-342900">
              <a:buFont typeface="+mj-lt"/>
              <a:buAutoNum type="arabicPeriod"/>
            </a:pPr>
            <a:r>
              <a:rPr lang="en-US" dirty="0" smtClean="0"/>
              <a:t>Don’t skip over words that you are unfamiliar with! Underline them, look them up (phone or dictionary on book shelf), and write the definition in the margins. </a:t>
            </a:r>
          </a:p>
          <a:p>
            <a:pPr marL="617220" lvl="1" indent="-342900">
              <a:buFont typeface="+mj-lt"/>
              <a:buAutoNum type="arabicPeriod"/>
            </a:pPr>
            <a:r>
              <a:rPr lang="en-US" dirty="0" smtClean="0"/>
              <a:t>Underline claims (statements that the author is trying to prove). </a:t>
            </a:r>
          </a:p>
          <a:p>
            <a:pPr marL="617220" lvl="1" indent="-342900">
              <a:buFont typeface="+mj-lt"/>
              <a:buAutoNum type="arabicPeriod"/>
            </a:pPr>
            <a:r>
              <a:rPr lang="en-US" dirty="0" smtClean="0"/>
              <a:t>Circle important details that support/weaken the authors claims make sure you note to the side whether they strengthen or weaken the argument. </a:t>
            </a:r>
          </a:p>
          <a:p>
            <a:pPr marL="617220" lvl="1" indent="-342900">
              <a:buFont typeface="+mj-lt"/>
              <a:buAutoNum type="arabicPeriod"/>
            </a:pPr>
            <a:r>
              <a:rPr lang="en-US" dirty="0" smtClean="0"/>
              <a:t>Interact with the text. If you see something that you don’t agree with, put a star by it and write your thoughts to the side. If something supports your thoughts from the warm-up, make note of it! </a:t>
            </a:r>
            <a:endParaRPr lang="en-US" dirty="0"/>
          </a:p>
        </p:txBody>
      </p:sp>
    </p:spTree>
    <p:extLst>
      <p:ext uri="{BB962C8B-B14F-4D97-AF65-F5344CB8AC3E}">
        <p14:creationId xmlns:p14="http://schemas.microsoft.com/office/powerpoint/2010/main" val="791557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05282" y="1524000"/>
            <a:ext cx="3962400" cy="480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1905000" y="1524000"/>
            <a:ext cx="3962400" cy="480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2057400" y="152400"/>
            <a:ext cx="8229600" cy="1143000"/>
          </a:xfrm>
        </p:spPr>
        <p:txBody>
          <a:bodyPr>
            <a:normAutofit/>
          </a:bodyPr>
          <a:lstStyle/>
          <a:p>
            <a:r>
              <a:rPr lang="en-US" sz="6000" dirty="0">
                <a:latin typeface="Goudy Old Style" pitchFamily="18" charset="0"/>
              </a:rPr>
              <a:t>Chivalry</a:t>
            </a:r>
            <a:endParaRPr lang="en-US" sz="6000" dirty="0">
              <a:latin typeface="Goudy Old Style" pitchFamily="18" charset="0"/>
            </a:endParaRPr>
          </a:p>
        </p:txBody>
      </p:sp>
      <p:sp>
        <p:nvSpPr>
          <p:cNvPr id="3" name="Content Placeholder 2"/>
          <p:cNvSpPr>
            <a:spLocks noGrp="1"/>
          </p:cNvSpPr>
          <p:nvPr>
            <p:ph idx="1"/>
          </p:nvPr>
        </p:nvSpPr>
        <p:spPr>
          <a:xfrm>
            <a:off x="3203360" y="2150854"/>
            <a:ext cx="8229600" cy="3916363"/>
          </a:xfrm>
        </p:spPr>
        <p:txBody>
          <a:bodyPr>
            <a:normAutofit/>
          </a:bodyPr>
          <a:lstStyle/>
          <a:p>
            <a:pPr marL="0" indent="0">
              <a:buNone/>
            </a:pPr>
            <a:r>
              <a:rPr lang="en-US" dirty="0">
                <a:latin typeface="Goudy Old Style" pitchFamily="18" charset="0"/>
              </a:rPr>
              <a:t>Physical Ideals </a:t>
            </a:r>
            <a:r>
              <a:rPr lang="en-US" dirty="0" smtClean="0">
                <a:latin typeface="Goudy Old Style" pitchFamily="18" charset="0"/>
              </a:rPr>
              <a:t>of		         </a:t>
            </a:r>
            <a:r>
              <a:rPr lang="en-US" dirty="0" smtClean="0">
                <a:latin typeface="Goudy Old Style" pitchFamily="18" charset="0"/>
              </a:rPr>
              <a:t>	Non-Physical </a:t>
            </a:r>
            <a:r>
              <a:rPr lang="en-US" dirty="0" smtClean="0">
                <a:latin typeface="Goudy Old Style" pitchFamily="18" charset="0"/>
              </a:rPr>
              <a:t>Ideas of Knighthood				 </a:t>
            </a:r>
            <a:r>
              <a:rPr lang="en-US" dirty="0" smtClean="0">
                <a:latin typeface="Goudy Old Style" pitchFamily="18" charset="0"/>
              </a:rPr>
              <a:t>	Knighthood </a:t>
            </a:r>
            <a:r>
              <a:rPr lang="en-US" dirty="0" smtClean="0">
                <a:latin typeface="Goudy Old Style" pitchFamily="18" charset="0"/>
              </a:rPr>
              <a:t>(Prowess) </a:t>
            </a:r>
          </a:p>
          <a:p>
            <a:pPr marL="0" indent="0">
              <a:buNone/>
            </a:pPr>
            <a:r>
              <a:rPr lang="en-US" dirty="0" smtClean="0">
                <a:latin typeface="Goudy Old Style" pitchFamily="18" charset="0"/>
              </a:rPr>
              <a:t> </a:t>
            </a:r>
          </a:p>
          <a:p>
            <a:pPr marL="0" indent="0">
              <a:buNone/>
            </a:pPr>
            <a:r>
              <a:rPr lang="en-US" dirty="0" smtClean="0">
                <a:latin typeface="Goudy Old Style" pitchFamily="18" charset="0"/>
              </a:rPr>
              <a:t>Strength				 Courage 				</a:t>
            </a:r>
            <a:endParaRPr lang="en-US" dirty="0">
              <a:latin typeface="Goudy Old Style" pitchFamily="18" charset="0"/>
            </a:endParaRPr>
          </a:p>
          <a:p>
            <a:pPr marL="0" indent="0">
              <a:buNone/>
            </a:pPr>
            <a:r>
              <a:rPr lang="en-US" dirty="0">
                <a:latin typeface="Goudy Old Style" pitchFamily="18" charset="0"/>
              </a:rPr>
              <a:t>Skill at </a:t>
            </a:r>
            <a:r>
              <a:rPr lang="en-US" dirty="0" smtClean="0">
                <a:latin typeface="Goudy Old Style" pitchFamily="18" charset="0"/>
              </a:rPr>
              <a:t>Arms			Courtesy </a:t>
            </a:r>
          </a:p>
          <a:p>
            <a:pPr marL="0" indent="0">
              <a:buNone/>
            </a:pPr>
            <a:r>
              <a:rPr lang="en-US" dirty="0" smtClean="0">
                <a:latin typeface="Goudy Old Style" pitchFamily="18" charset="0"/>
              </a:rPr>
              <a:t>		</a:t>
            </a:r>
            <a:endParaRPr lang="en-US" dirty="0">
              <a:latin typeface="Goudy Old Style" pitchFamily="18" charset="0"/>
            </a:endParaRPr>
          </a:p>
          <a:p>
            <a:pPr marL="0" indent="0">
              <a:buNone/>
            </a:pPr>
            <a:r>
              <a:rPr lang="en-US" dirty="0" smtClean="0">
                <a:latin typeface="Goudy Old Style" pitchFamily="18" charset="0"/>
              </a:rPr>
              <a:t>Horsemanship			 Humility</a:t>
            </a:r>
            <a:endParaRPr lang="en-US" dirty="0">
              <a:latin typeface="Goudy Old Style" pitchFamily="18" charset="0"/>
            </a:endParaRPr>
          </a:p>
          <a:p>
            <a:pPr marL="0" indent="0">
              <a:buNone/>
            </a:pPr>
            <a:endParaRPr lang="en-US" dirty="0">
              <a:latin typeface="Goudy Old Style" pitchFamily="18" charset="0"/>
            </a:endParaRPr>
          </a:p>
        </p:txBody>
      </p:sp>
    </p:spTree>
    <p:extLst>
      <p:ext uri="{BB962C8B-B14F-4D97-AF65-F5344CB8AC3E}">
        <p14:creationId xmlns:p14="http://schemas.microsoft.com/office/powerpoint/2010/main" val="69970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2128"/>
            <a:ext cx="10058400" cy="1609344"/>
          </a:xfrm>
        </p:spPr>
        <p:txBody>
          <a:bodyPr>
            <a:normAutofit fontScale="90000"/>
          </a:bodyPr>
          <a:lstStyle/>
          <a:p>
            <a:r>
              <a:rPr lang="en-US" sz="6700" dirty="0">
                <a:latin typeface="Goudy Old Style" pitchFamily="18" charset="0"/>
              </a:rPr>
              <a:t>The Code of Chivalry</a:t>
            </a:r>
            <a:r>
              <a:rPr lang="en-US" dirty="0" smtClean="0"/>
              <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447377"/>
            <a:ext cx="8763000" cy="5627961"/>
          </a:xfrm>
          <a:prstGeom prst="rect">
            <a:avLst/>
          </a:prstGeom>
        </p:spPr>
      </p:pic>
      <p:sp>
        <p:nvSpPr>
          <p:cNvPr id="3" name="Content Placeholder 2"/>
          <p:cNvSpPr>
            <a:spLocks noGrp="1"/>
          </p:cNvSpPr>
          <p:nvPr>
            <p:ph idx="1"/>
          </p:nvPr>
        </p:nvSpPr>
        <p:spPr>
          <a:xfrm>
            <a:off x="1981200" y="1066800"/>
            <a:ext cx="8229600" cy="5562600"/>
          </a:xfrm>
        </p:spPr>
        <p:txBody>
          <a:bodyPr>
            <a:noAutofit/>
          </a:bodyPr>
          <a:lstStyle/>
          <a:p>
            <a:pPr marL="0" indent="0">
              <a:buNone/>
            </a:pPr>
            <a:r>
              <a:rPr lang="en-US" dirty="0">
                <a:latin typeface="Goudy Old Style" pitchFamily="18" charset="0"/>
              </a:rPr>
              <a:t>I</a:t>
            </a:r>
            <a:r>
              <a:rPr lang="en-US" dirty="0">
                <a:latin typeface="Goudy Old Style" pitchFamily="18" charset="0"/>
              </a:rPr>
              <a:t>. Thou shalt believe all that the church teaches, and shalt observe all its directions.</a:t>
            </a:r>
          </a:p>
          <a:p>
            <a:pPr marL="0" indent="0">
              <a:buNone/>
            </a:pPr>
            <a:r>
              <a:rPr lang="en-US" dirty="0">
                <a:latin typeface="Goudy Old Style" pitchFamily="18" charset="0"/>
              </a:rPr>
              <a:t>II. Thou shalt defend the church.</a:t>
            </a:r>
          </a:p>
          <a:p>
            <a:pPr marL="0" indent="0">
              <a:buNone/>
            </a:pPr>
            <a:r>
              <a:rPr lang="en-US" dirty="0">
                <a:latin typeface="Goudy Old Style" pitchFamily="18" charset="0"/>
              </a:rPr>
              <a:t>III. Thou shalt respect all weaknesses and shalt constitute thyself the defender of them.</a:t>
            </a:r>
          </a:p>
          <a:p>
            <a:pPr marL="0" indent="0">
              <a:buNone/>
            </a:pPr>
            <a:r>
              <a:rPr lang="en-US" dirty="0">
                <a:latin typeface="Goudy Old Style" pitchFamily="18" charset="0"/>
              </a:rPr>
              <a:t>IV. Thou shalt love the country in which thou </a:t>
            </a:r>
            <a:r>
              <a:rPr lang="en-US" dirty="0" err="1">
                <a:latin typeface="Goudy Old Style" pitchFamily="18" charset="0"/>
              </a:rPr>
              <a:t>wast</a:t>
            </a:r>
            <a:r>
              <a:rPr lang="en-US" dirty="0">
                <a:latin typeface="Goudy Old Style" pitchFamily="18" charset="0"/>
              </a:rPr>
              <a:t> born.</a:t>
            </a:r>
          </a:p>
          <a:p>
            <a:pPr marL="0" indent="0">
              <a:buNone/>
            </a:pPr>
            <a:r>
              <a:rPr lang="en-US" dirty="0">
                <a:latin typeface="Goudy Old Style" pitchFamily="18" charset="0"/>
              </a:rPr>
              <a:t>V. Thou shalt not recoil before </a:t>
            </a:r>
            <a:r>
              <a:rPr lang="en-US" dirty="0" err="1">
                <a:latin typeface="Goudy Old Style" pitchFamily="18" charset="0"/>
              </a:rPr>
              <a:t>thine</a:t>
            </a:r>
            <a:r>
              <a:rPr lang="en-US" dirty="0">
                <a:latin typeface="Goudy Old Style" pitchFamily="18" charset="0"/>
              </a:rPr>
              <a:t> enemy.</a:t>
            </a:r>
          </a:p>
          <a:p>
            <a:pPr marL="0" indent="0">
              <a:buNone/>
            </a:pPr>
            <a:r>
              <a:rPr lang="en-US" dirty="0">
                <a:latin typeface="Goudy Old Style" pitchFamily="18" charset="0"/>
              </a:rPr>
              <a:t>VI. Thou shalt make war against the Infidel without cessation and without mercy.</a:t>
            </a:r>
          </a:p>
          <a:p>
            <a:pPr marL="0" indent="0">
              <a:buNone/>
            </a:pPr>
            <a:r>
              <a:rPr lang="en-US" dirty="0">
                <a:latin typeface="Goudy Old Style" pitchFamily="18" charset="0"/>
              </a:rPr>
              <a:t>VII. Thou shalt perform scrupulously thy feudal duties, if they be not contrary to the laws of God.</a:t>
            </a:r>
          </a:p>
          <a:p>
            <a:pPr marL="0" indent="0">
              <a:buNone/>
            </a:pPr>
            <a:r>
              <a:rPr lang="en-US" dirty="0">
                <a:latin typeface="Goudy Old Style" pitchFamily="18" charset="0"/>
              </a:rPr>
              <a:t>VIII. Thou shalt never lie and shalt remain faithful to thy pledged word.</a:t>
            </a:r>
          </a:p>
          <a:p>
            <a:pPr marL="0" indent="0">
              <a:buNone/>
            </a:pPr>
            <a:r>
              <a:rPr lang="en-US" dirty="0">
                <a:latin typeface="Goudy Old Style" pitchFamily="18" charset="0"/>
              </a:rPr>
              <a:t>IX. Thou shalt be generous and give largess to everyone.</a:t>
            </a:r>
          </a:p>
          <a:p>
            <a:pPr marL="0" indent="0">
              <a:buNone/>
            </a:pPr>
            <a:r>
              <a:rPr lang="en-US" dirty="0">
                <a:latin typeface="Goudy Old Style" pitchFamily="18" charset="0"/>
              </a:rPr>
              <a:t>X. Thou shalt be everywhere and always the champion of the right and the good against injustice and evil.</a:t>
            </a:r>
          </a:p>
        </p:txBody>
      </p:sp>
    </p:spTree>
    <p:extLst>
      <p:ext uri="{BB962C8B-B14F-4D97-AF65-F5344CB8AC3E}">
        <p14:creationId xmlns:p14="http://schemas.microsoft.com/office/powerpoint/2010/main" val="3862471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Goudy Old Style" pitchFamily="18" charset="0"/>
              </a:rPr>
              <a:t>Courtly Love</a:t>
            </a:r>
            <a:endParaRPr lang="en-US" sz="6000" dirty="0">
              <a:latin typeface="Goudy Old Style" pitchFamily="18" charset="0"/>
            </a:endParaRPr>
          </a:p>
        </p:txBody>
      </p:sp>
      <p:sp>
        <p:nvSpPr>
          <p:cNvPr id="3" name="Content Placeholder 2"/>
          <p:cNvSpPr>
            <a:spLocks noGrp="1"/>
          </p:cNvSpPr>
          <p:nvPr>
            <p:ph idx="1"/>
          </p:nvPr>
        </p:nvSpPr>
        <p:spPr>
          <a:xfrm>
            <a:off x="1981200" y="1600200"/>
            <a:ext cx="8229600" cy="5029200"/>
          </a:xfrm>
        </p:spPr>
        <p:txBody>
          <a:bodyPr>
            <a:normAutofit/>
          </a:bodyPr>
          <a:lstStyle/>
          <a:p>
            <a:pPr marL="0" indent="0">
              <a:buNone/>
            </a:pPr>
            <a:r>
              <a:rPr lang="en-US" dirty="0" smtClean="0">
                <a:latin typeface="Goudy Old Style" pitchFamily="18" charset="0"/>
              </a:rPr>
              <a:t>The </a:t>
            </a:r>
            <a:r>
              <a:rPr lang="en-US" dirty="0">
                <a:latin typeface="Goudy Old Style" pitchFamily="18" charset="0"/>
              </a:rPr>
              <a:t>object </a:t>
            </a:r>
            <a:r>
              <a:rPr lang="en-US" dirty="0" smtClean="0">
                <a:latin typeface="Goudy Old Style" pitchFamily="18" charset="0"/>
              </a:rPr>
              <a:t>of love </a:t>
            </a:r>
            <a:r>
              <a:rPr lang="en-US" dirty="0">
                <a:latin typeface="Goudy Old Style" pitchFamily="18" charset="0"/>
              </a:rPr>
              <a:t>was to be worshipped from afar as an ideal; </a:t>
            </a:r>
            <a:endParaRPr lang="en-US" dirty="0" smtClean="0">
              <a:latin typeface="Goudy Old Style" pitchFamily="18" charset="0"/>
            </a:endParaRPr>
          </a:p>
          <a:p>
            <a:pPr marL="0" indent="0">
              <a:buNone/>
            </a:pPr>
            <a:r>
              <a:rPr lang="en-US" dirty="0" smtClean="0">
                <a:latin typeface="Goudy Old Style" pitchFamily="18" charset="0"/>
              </a:rPr>
              <a:t>love </a:t>
            </a:r>
            <a:r>
              <a:rPr lang="en-US" dirty="0">
                <a:latin typeface="Goudy Old Style" pitchFamily="18" charset="0"/>
              </a:rPr>
              <a:t>was supposed to be an ennobling influence, and only noble </a:t>
            </a:r>
            <a:r>
              <a:rPr lang="en-US" dirty="0" smtClean="0">
                <a:latin typeface="Goudy Old Style" pitchFamily="18" charset="0"/>
              </a:rPr>
              <a:t>people were </a:t>
            </a:r>
            <a:r>
              <a:rPr lang="en-US" dirty="0">
                <a:latin typeface="Goudy Old Style" pitchFamily="18" charset="0"/>
              </a:rPr>
              <a:t>worthy of love. </a:t>
            </a:r>
            <a:endParaRPr lang="en-US" dirty="0" smtClean="0">
              <a:latin typeface="Goudy Old Style"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3797808"/>
            <a:ext cx="4114800" cy="2907792"/>
          </a:xfrm>
          <a:prstGeom prst="rect">
            <a:avLst/>
          </a:prstGeom>
        </p:spPr>
      </p:pic>
    </p:spTree>
    <p:extLst>
      <p:ext uri="{BB962C8B-B14F-4D97-AF65-F5344CB8AC3E}">
        <p14:creationId xmlns:p14="http://schemas.microsoft.com/office/powerpoint/2010/main" val="1689262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Courtly Love </a:t>
            </a:r>
            <a:endParaRPr lang="en-US" dirty="0"/>
          </a:p>
        </p:txBody>
      </p:sp>
      <p:sp>
        <p:nvSpPr>
          <p:cNvPr id="3" name="Content Placeholder 2"/>
          <p:cNvSpPr>
            <a:spLocks noGrp="1"/>
          </p:cNvSpPr>
          <p:nvPr>
            <p:ph idx="1"/>
          </p:nvPr>
        </p:nvSpPr>
        <p:spPr>
          <a:xfrm>
            <a:off x="1618890" y="1746504"/>
            <a:ext cx="8229600" cy="5668963"/>
          </a:xfrm>
        </p:spPr>
        <p:txBody>
          <a:bodyPr>
            <a:normAutofit/>
          </a:bodyPr>
          <a:lstStyle/>
          <a:p>
            <a:pPr marL="0" indent="0">
              <a:buNone/>
            </a:pPr>
            <a:r>
              <a:rPr lang="en-US" sz="2400" dirty="0" smtClean="0">
                <a:latin typeface="Goudy Old Style" pitchFamily="18" charset="0"/>
              </a:rPr>
              <a:t>Several influences built up to acceptance of courtly love:</a:t>
            </a:r>
          </a:p>
          <a:p>
            <a:r>
              <a:rPr lang="en-US" sz="2400" dirty="0" smtClean="0">
                <a:latin typeface="Goudy Old Style" pitchFamily="18" charset="0"/>
              </a:rPr>
              <a:t>Marriages of convenience in the 8th-16th centuries made adultery a way of life</a:t>
            </a:r>
          </a:p>
          <a:p>
            <a:r>
              <a:rPr lang="en-US" sz="2400" dirty="0" smtClean="0">
                <a:latin typeface="Goudy Old Style" pitchFamily="18" charset="0"/>
              </a:rPr>
              <a:t>Men had shorter life spans then women. Women could inherit and thus gain control of wealth</a:t>
            </a:r>
          </a:p>
          <a:p>
            <a:r>
              <a:rPr lang="en-US" sz="2400" dirty="0" smtClean="0">
                <a:latin typeface="Goudy Old Style" pitchFamily="18" charset="0"/>
              </a:rPr>
              <a:t>Men went away, leaving women in control, as they went to the Crusades to clear the holy land of infidels</a:t>
            </a:r>
          </a:p>
          <a:p>
            <a:r>
              <a:rPr lang="en-US" sz="2400" dirty="0" smtClean="0">
                <a:latin typeface="Goudy Old Style" pitchFamily="18" charset="0"/>
              </a:rPr>
              <a:t>The belief that the lady should be treated as infinitely desirable was fostered by women and by poets. The way of life portrayed in medieval romances influences real expectations of proper behavior.</a:t>
            </a:r>
          </a:p>
          <a:p>
            <a:endParaRPr lang="en-US" dirty="0"/>
          </a:p>
        </p:txBody>
      </p:sp>
    </p:spTree>
    <p:extLst>
      <p:ext uri="{BB962C8B-B14F-4D97-AF65-F5344CB8AC3E}">
        <p14:creationId xmlns:p14="http://schemas.microsoft.com/office/powerpoint/2010/main" val="39656777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1698</TotalTime>
  <Words>1008</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Goudy Old Style</vt:lpstr>
      <vt:lpstr>Rockwell</vt:lpstr>
      <vt:lpstr>Rockwell Condensed</vt:lpstr>
      <vt:lpstr>Wingdings</vt:lpstr>
      <vt:lpstr>Wood Type</vt:lpstr>
      <vt:lpstr>Tuesday, 9/8/15</vt:lpstr>
      <vt:lpstr>Brit Lit: Consider each of the following statements</vt:lpstr>
      <vt:lpstr>World Lit: Voice Lesson on Details</vt:lpstr>
      <vt:lpstr>Winners! Congratulations</vt:lpstr>
      <vt:lpstr>Brit Lit: Read &amp; Annotate </vt:lpstr>
      <vt:lpstr>Chivalry</vt:lpstr>
      <vt:lpstr>The Code of Chivalry </vt:lpstr>
      <vt:lpstr>Courtly Love</vt:lpstr>
      <vt:lpstr>Courtly Love </vt:lpstr>
      <vt:lpstr>The Rules of Courtly Love </vt:lpstr>
      <vt:lpstr>Medieval Romance</vt:lpstr>
      <vt:lpstr>Medieval Romance Characteristics</vt:lpstr>
      <vt:lpstr>Brit Lit: “The Wife of Bath’s Tale” Pre REading</vt:lpstr>
      <vt:lpstr>“Women in Afghanistan” article quiz</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9/8/15</dc:title>
  <dc:creator>Sarahlaine Magana</dc:creator>
  <cp:lastModifiedBy>Sarahlaine Magana</cp:lastModifiedBy>
  <cp:revision>6</cp:revision>
  <dcterms:created xsi:type="dcterms:W3CDTF">2015-09-08T11:38:42Z</dcterms:created>
  <dcterms:modified xsi:type="dcterms:W3CDTF">2015-09-09T15:57:07Z</dcterms:modified>
</cp:coreProperties>
</file>