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5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0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0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01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9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3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01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3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3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5DDE7E3-D57E-465D-808A-F75FF9560C4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6627B9-5A13-491C-9E7D-6252A8FBCAC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37DlG1i61s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sj1MT05lAA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Archetypes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8" descr="adam_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4004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Archetypal Situations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47863" y="1437190"/>
            <a:ext cx="719613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THE FALL—describes a descent from a higher to a lower state of being. The experience involves a defilement and/or a loss of innocence and bliss. The fall is often accompanied by expulsion from a kind of paradise as a penalty for disobedience and moral transgression.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DEATH </a:t>
            </a:r>
            <a:r>
              <a:rPr lang="en-US" sz="1600" dirty="0"/>
              <a:t>AND REBIRTH—grows out of a parallel between the cycle of nature and the cycle of life. Thus, morning and springtime represent birth, youth, or rebirth; evening and winter suggest old age or death.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NATURE VS. MECHANISTIC WORLD—Nature is good while technology and society are often evil.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BATTLE </a:t>
            </a:r>
            <a:r>
              <a:rPr lang="en-US" sz="1600" dirty="0"/>
              <a:t>BETWEEN GOOD AND EVIL—Obviously the battle between two primal forces. Mankind shows eternal optimism in the continual portrayal of good triumphing over evil despite great odds.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THE UNHEALABLE WOUND—The wound is either physical or psychological and cannot be healed fully. This wound also indicates a loss of innocence. These wounds always ache and drive the sufferer to desperate measures.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THE RITUAL—The actual ceremonies the initiate experiences that will mark his rite of passage into another state (weddings, funerals)</a:t>
            </a:r>
          </a:p>
          <a:p>
            <a:pPr>
              <a:spcBef>
                <a:spcPct val="50000"/>
              </a:spcBef>
            </a:pPr>
            <a:endParaRPr lang="en-US" sz="1400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>
              <a:solidFill>
                <a:srgbClr val="CC0000"/>
              </a:solidFill>
            </a:endParaRPr>
          </a:p>
        </p:txBody>
      </p:sp>
      <p:pic>
        <p:nvPicPr>
          <p:cNvPr id="35844" name="Picture 7" descr="101033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14906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 descr="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1651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9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Film Clip #1 - </a:t>
            </a:r>
            <a:r>
              <a:rPr lang="en-US" dirty="0" smtClean="0">
                <a:hlinkClick r:id="rId2"/>
              </a:rPr>
              <a:t>Shrek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as many archetypes as you can from the clip and the rest of the film that you are familiar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SHREK Archetypes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59152" y="1447800"/>
            <a:ext cx="6961047" cy="59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HERO—Shrek…literally doing superhuman deeds ( fighting fire breathing dragon)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QUEST—to find and rescue Princess Fiona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TASK—to get his swamp back from the fairy creatures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HUNTING GROUP OF COMPANIONS—Donkey is there to make Shrek’s humanity come out and show that he is not just an ogre at heart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FRIENDLY BEAST—Donkey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DAMSEL IN DISTRESS—Princess Fiona in the highest tower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HEAVEN VS. HELL—glowing embers and fire are shown to be the habitat of the dragon.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LIGHT VS. DARKNESS—the castle is dark to represent evil; Fiona is first seen in a ray of light; as soon as they escape, they emerge into daytime since they have escaped evil</a:t>
            </a: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CC0000"/>
              </a:solidFill>
            </a:endParaRPr>
          </a:p>
        </p:txBody>
      </p:sp>
      <p:pic>
        <p:nvPicPr>
          <p:cNvPr id="37892" name="Picture 7" descr="Shrek08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3" y="3200400"/>
            <a:ext cx="22225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Shrek10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3" y="1503665"/>
            <a:ext cx="22098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Shrek06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53" y="107950"/>
            <a:ext cx="2222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7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SHREK Archetypes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38400" y="1066800"/>
            <a:ext cx="6705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DEATH AND REBIRTH—when they escape the dragon, morning is dawning suggesting hope and rebirth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BATTLE BETWEEN GOOD AND EVIL—Shrek and Donkey </a:t>
            </a:r>
            <a:r>
              <a:rPr lang="en-US" sz="2000" dirty="0" err="1"/>
              <a:t>vs</a:t>
            </a:r>
            <a:r>
              <a:rPr lang="en-US" sz="2000" dirty="0"/>
              <a:t> the Dragon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STAR-CROSSED LOVERS—Dragons and Donkeys aren’t supposed to be together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EVIL FIGURE WITH A GOOD HEART—Dragon appears at first as an Evil Figure, especially with the remains of the knights, but Donkey saves her and converts her to good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CREATURE OF NIGHTMARE—Dragon before she falls in love with Donkey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THE JOURNEY—Shrek and Donkey face their fears and conquer the dragon, finding Fiona to accomplish their task</a:t>
            </a: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CC0000"/>
              </a:solidFill>
            </a:endParaRPr>
          </a:p>
        </p:txBody>
      </p:sp>
      <p:pic>
        <p:nvPicPr>
          <p:cNvPr id="38916" name="Picture 7" descr="Shrek06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2222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Shrek10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1463"/>
            <a:ext cx="22098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Shrek08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2225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5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Film Clip #2 –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The Lion King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 the following clip and identify the major character, symbol, and situational archetypes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4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Summarizer: Archetypes in The Lion King </a:t>
            </a:r>
            <a:br>
              <a:rPr lang="en-US" sz="3200" dirty="0" smtClean="0"/>
            </a:br>
            <a:r>
              <a:rPr lang="en-US" sz="3200" dirty="0" smtClean="0"/>
              <a:t>(on a Post-It and stick to wall on your way out )</a:t>
            </a:r>
            <a:endParaRPr lang="en-US" sz="3200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The ____________archetype in the film, The Lion King, shows that society values…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(be specific and clear with explanation; also be concise)</a:t>
            </a:r>
          </a:p>
        </p:txBody>
      </p:sp>
    </p:spTree>
    <p:extLst>
      <p:ext uri="{BB962C8B-B14F-4D97-AF65-F5344CB8AC3E}">
        <p14:creationId xmlns:p14="http://schemas.microsoft.com/office/powerpoint/2010/main" val="11943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are archetypes?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/>
              <a:t>Common characters, settings, </a:t>
            </a:r>
            <a:r>
              <a:rPr lang="en-US" sz="3200" dirty="0" smtClean="0"/>
              <a:t>symbols, situations that </a:t>
            </a:r>
            <a:r>
              <a:rPr lang="en-US" sz="3200" dirty="0"/>
              <a:t>appear in stories of different cultures.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/>
              <a:t>Tell you about what society values and teaches them to the reader.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/>
              <a:t>Examples of archetypes are: the hero, the damsel in distress, the battle between good and evil, etc.</a:t>
            </a:r>
          </a:p>
        </p:txBody>
      </p:sp>
    </p:spTree>
    <p:extLst>
      <p:ext uri="{BB962C8B-B14F-4D97-AF65-F5344CB8AC3E}">
        <p14:creationId xmlns:p14="http://schemas.microsoft.com/office/powerpoint/2010/main" val="1607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Archetypal Characters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13610" y="1447800"/>
            <a:ext cx="6705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HERO circumstances </a:t>
            </a:r>
            <a:r>
              <a:rPr lang="en-US" sz="2000" dirty="0"/>
              <a:t>of birth </a:t>
            </a:r>
            <a:r>
              <a:rPr lang="en-US" sz="2000" dirty="0" smtClean="0"/>
              <a:t>may be unusual</a:t>
            </a:r>
            <a:r>
              <a:rPr lang="en-US" sz="2000" dirty="0"/>
              <a:t>, some attempt is made at birth to kill him; raised by foster parents, returns to his kingdom to right wrongs, marries a princess, becomes king, meets a mysterious death, body is burned rather than </a:t>
            </a:r>
            <a:r>
              <a:rPr lang="en-US" sz="2000" dirty="0" smtClean="0"/>
              <a:t>buried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THE INITIATE—young heroes or heroines who go through training; usually innocent and wear white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MENTOR—teacher or counselor to the initiate; often are father or mother figures to the hero or heroine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VILLAIN—An </a:t>
            </a:r>
            <a:r>
              <a:rPr lang="en-US" sz="2000" dirty="0"/>
              <a:t>antagonist that fights against the </a:t>
            </a:r>
            <a:r>
              <a:rPr lang="en-US" sz="2000" dirty="0" smtClean="0"/>
              <a:t>hero</a:t>
            </a:r>
            <a:endParaRPr lang="en-US" sz="2000" dirty="0"/>
          </a:p>
        </p:txBody>
      </p:sp>
      <p:pic>
        <p:nvPicPr>
          <p:cNvPr id="30724" name="Picture 6" descr="luke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2057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lu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189071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0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an_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0383">
            <a:off x="7050862" y="316194"/>
            <a:ext cx="1517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0"/>
            <a:ext cx="49530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Archetypal Characters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371600"/>
            <a:ext cx="70104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OUTCAST—figure banished from a social group for some crime against his fellow man (could be falsely accused of a crime or could choose to banish himself from guilt)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EARTHMOTHER—offers spiritual and emotional nourishment to those she meets; shown in earth colors and has </a:t>
            </a:r>
            <a:r>
              <a:rPr lang="en-US" dirty="0" smtClean="0"/>
              <a:t>physical features symbolic </a:t>
            </a:r>
            <a:r>
              <a:rPr lang="en-US" dirty="0"/>
              <a:t>of her childbearing capabilities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TEMPTRESS—sensuous beauty; brings about the hero’s downfall because he is physically attracted to her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PLATONIC IDEAL—female figure who provides intellectual stimulation for the hero; he is not physically attracted to her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STAR-CROSSED LOVERS—two lovers forbidden to be together because of the rules of society or family; often ends tragically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CREATURE OF NIGHTMARE—animal or creature disfigured or mutated; monsters who are the antagonists in the story</a:t>
            </a:r>
          </a:p>
        </p:txBody>
      </p:sp>
      <p:pic>
        <p:nvPicPr>
          <p:cNvPr id="31749" name="Picture 5" descr="ROJCA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975" y="3141924"/>
            <a:ext cx="182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8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Archetypal Characters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61618" y="1984486"/>
            <a:ext cx="76200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HUNTING GROUP OF COMPANIONS—loyal companions willing to face any number of dangers to be together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LOYAL RETAINERS—somewhat like servants to the hero who are heroic themselves; their duty is to protect the hero and reflect the nobility of the hero; they are expendable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FRIENDLY BEAST—a beast on the side of the hero shows that nature sides most often with the forces of good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DEVIL FIGURE—evil incarnate; offers worldly goods, fame, or knowledge to the hero in exchange for possession of the soul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SCAPEGOAT—animal or human who is unjustly held responsible for others’ sins; sacrificed but they often become more powerful force dead than alive</a:t>
            </a:r>
            <a:endParaRPr lang="en-US" sz="1600" dirty="0"/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CC0000"/>
              </a:solidFill>
            </a:endParaRPr>
          </a:p>
        </p:txBody>
      </p:sp>
      <p:pic>
        <p:nvPicPr>
          <p:cNvPr id="32772" name="Picture 6" descr="harry_potter_and_the_chamber_of_secrets_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9370"/>
            <a:ext cx="22860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harrypotter2pubv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9370"/>
            <a:ext cx="2024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vaderar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17800"/>
            <a:ext cx="13271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2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981200"/>
            <a:ext cx="5486400" cy="46939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Paradise, or ideal place where people live without strife or fear</a:t>
            </a:r>
          </a:p>
          <a:p>
            <a:r>
              <a:rPr lang="en-US" dirty="0" smtClean="0"/>
              <a:t>Universe made up of opposites</a:t>
            </a:r>
          </a:p>
          <a:p>
            <a:r>
              <a:rPr lang="en-US" dirty="0" smtClean="0"/>
              <a:t>Landscape that emerges from dark or watery emptiness or confusion</a:t>
            </a:r>
          </a:p>
          <a:p>
            <a:r>
              <a:rPr lang="en-US" dirty="0" smtClean="0"/>
              <a:t>Circle that symbolizes completion</a:t>
            </a:r>
          </a:p>
          <a:p>
            <a:r>
              <a:rPr lang="en-US" dirty="0" smtClean="0"/>
              <a:t>Giant tree that connects heaven and earth</a:t>
            </a:r>
          </a:p>
          <a:p>
            <a:r>
              <a:rPr lang="en-US" dirty="0" smtClean="0"/>
              <a:t>Great flood and a ship that survives it</a:t>
            </a:r>
          </a:p>
          <a:p>
            <a:r>
              <a:rPr lang="en-US" dirty="0" smtClean="0"/>
              <a:t>An underworld that people go to after they die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828800"/>
            <a:ext cx="193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528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1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Archetypal Symbols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98700" y="1752600"/>
            <a:ext cx="7002522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LIGHT and DARKNESS—light suggests hope, renewal, or intellectual illumination; darkness suggests the unknown, ignorance, or despair.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WATER and DESERT—water is necessary to life and growth and so it appears as a birth or rebirth symbol; the appearance of rain in a work can suggest spiritual birth or rebirth; characters who live in the desert are often “dead” to morals or the “good side”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HEAVEN and  HELL—gods live in the skies or mountaintops; evil forces live in the bowels of the earth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NUMBERS- look for repeating numbers, especially 3 and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COLORS-  characters may be wearing certain colors. White= purity/goodness, black= evil, blue= peace/heaven etc. 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>
              <a:solidFill>
                <a:srgbClr val="CC0000"/>
              </a:solidFill>
            </a:endParaRPr>
          </a:p>
        </p:txBody>
      </p:sp>
      <p:pic>
        <p:nvPicPr>
          <p:cNvPr id="33796" name="Picture 7" descr="vizz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4384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070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7" descr="l_1684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25" y="4660043"/>
            <a:ext cx="1924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Archetypal Symbols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09800" y="1371600"/>
            <a:ext cx="6705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SUPERNATURAL INTERVENTION—the gods most often intervene on the side of the hero to assist him in his quest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HAVEN VS. WILDERNESS—for the hero, places of safety are required for time to regain health and resources; these hideouts are often in unusual places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FIRE VS. ICE—fire can represent knowledge, light, life, and rebirth while ice can represent ignorance, darkness, sterility, and death</a:t>
            </a:r>
          </a:p>
          <a:p>
            <a:pPr>
              <a:spcBef>
                <a:spcPct val="50000"/>
              </a:spcBef>
            </a:pPr>
            <a:endParaRPr lang="en-US" sz="16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/>
          </a:p>
        </p:txBody>
      </p:sp>
      <p:pic>
        <p:nvPicPr>
          <p:cNvPr id="36869" name="Picture 8" descr="bat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19192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2209800" y="4546937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MAGIC WEAPON—some object used to fight the forces of evil that has magical properties</a:t>
            </a:r>
            <a:endParaRPr lang="en-US" dirty="0"/>
          </a:p>
        </p:txBody>
      </p:sp>
      <p:pic>
        <p:nvPicPr>
          <p:cNvPr id="36871" name="Picture 11" descr="l_11097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5315231"/>
            <a:ext cx="1924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7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Archetypal Situations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7873" y="1522075"/>
            <a:ext cx="795229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THE QUEST—search for someone or some object, which when it is found and brought back will restore life to a wasted land, the desolation of which is shown by a leader’s illness and disability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THE TASK—to save the kingdom, to win the fair lady, to identify himself so that he may assume his rightful position, the hero must perform some nearly superhuman deed.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THE INITIATION—this usually takes the form of an initiation into adult life. The adolescent comes into his/her maturity with new awareness and problems along with a new hope for the community. This awakening is </a:t>
            </a:r>
            <a:r>
              <a:rPr lang="en-US" sz="1800" dirty="0" smtClean="0"/>
              <a:t>often </a:t>
            </a:r>
            <a:r>
              <a:rPr lang="en-US" sz="1800" dirty="0"/>
              <a:t>the climax of the story.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THE JOURNEY—the hero goes in search of some truth or information to restore life to the kingdom; he must descend into a real or psychological hell and is forced to discover the blackest truths quite often concerning his faults; once the hero is at his lowest point, he must accept personal responsibility to return to the world of the living; this could also appear as a group of isolated people (trapped on a boat, bus, island) to represent society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>
              <a:solidFill>
                <a:srgbClr val="CC0000"/>
              </a:solidFill>
            </a:endParaRPr>
          </a:p>
        </p:txBody>
      </p:sp>
      <p:pic>
        <p:nvPicPr>
          <p:cNvPr id="34820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163" y="3185417"/>
            <a:ext cx="11049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10035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9478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3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1341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Wingdings</vt:lpstr>
      <vt:lpstr>Wingdings 2</vt:lpstr>
      <vt:lpstr>iRespondGraphMaster</vt:lpstr>
      <vt:lpstr>Civic</vt:lpstr>
      <vt:lpstr>iRespondQuestionMaster</vt:lpstr>
      <vt:lpstr>Archetypes</vt:lpstr>
      <vt:lpstr>What are archetypes?</vt:lpstr>
      <vt:lpstr>Archetypal Characters</vt:lpstr>
      <vt:lpstr>Archetypal Characters</vt:lpstr>
      <vt:lpstr>Archetypal Characters</vt:lpstr>
      <vt:lpstr>Archetypal Settings</vt:lpstr>
      <vt:lpstr>Archetypal Symbols</vt:lpstr>
      <vt:lpstr>Archetypal Symbols</vt:lpstr>
      <vt:lpstr>Archetypal Situations</vt:lpstr>
      <vt:lpstr>Archetypal Situations</vt:lpstr>
      <vt:lpstr>Film Clip #1 - Shrek</vt:lpstr>
      <vt:lpstr>SHREK Archetypes</vt:lpstr>
      <vt:lpstr>SHREK Archetypes</vt:lpstr>
      <vt:lpstr>Film Clip #2 –  The Lion King</vt:lpstr>
      <vt:lpstr>Summarizer: Archetypes in The Lion King  (on a Post-It and stick to wall on your way out 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</dc:title>
  <dc:creator>Emily Ellwood</dc:creator>
  <cp:lastModifiedBy>Sarahlaine Magana</cp:lastModifiedBy>
  <cp:revision>38</cp:revision>
  <dcterms:created xsi:type="dcterms:W3CDTF">2013-01-08T20:32:20Z</dcterms:created>
  <dcterms:modified xsi:type="dcterms:W3CDTF">2015-08-06T17:30:23Z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