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9" y="1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76CB642-8342-4168-8BC9-39623404BFD1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B70E40-8668-4B49-AEA8-695AA119A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CB642-8342-4168-8BC9-39623404BFD1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E40-8668-4B49-AEA8-695AA119A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76CB642-8342-4168-8BC9-39623404BFD1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EB70E40-8668-4B49-AEA8-695AA119A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A76CB642-8342-4168-8BC9-39623404BFD1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B70E40-8668-4B49-AEA8-695AA119A0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  <a:prstGeom prst="rect">
            <a:avLst/>
          </a:prstGeo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A76CB642-8342-4168-8BC9-39623404BFD1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EB70E40-8668-4B49-AEA8-695AA119A0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A76CB642-8342-4168-8BC9-39623404BFD1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rtlCol="0"/>
          <a:lstStyle/>
          <a:p>
            <a:fld id="{5EB70E40-8668-4B49-AEA8-695AA119A0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A76CB642-8342-4168-8BC9-39623404BFD1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rtlCol="0"/>
          <a:lstStyle/>
          <a:p>
            <a:fld id="{5EB70E40-8668-4B49-AEA8-695AA119A0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prstGeom prst="rect">
            <a:avLst/>
          </a:prstGeo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prstGeom prst="rect">
            <a:avLst/>
          </a:prstGeo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A76CB642-8342-4168-8BC9-39623404BFD1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B70E40-8668-4B49-AEA8-695AA119A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A76CB642-8342-4168-8BC9-39623404BFD1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B70E40-8668-4B49-AEA8-695AA119A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A76CB642-8342-4168-8BC9-39623404BFD1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B70E40-8668-4B49-AEA8-695AA119A0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prstGeom prst="rect">
            <a:avLst/>
          </a:prstGeo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A76CB642-8342-4168-8BC9-39623404BFD1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  <a:prstGeom prst="rect">
            <a:avLst/>
          </a:prstGeom>
        </p:spPr>
        <p:txBody>
          <a:bodyPr rtlCol="0"/>
          <a:lstStyle>
            <a:lvl1pPr>
              <a:defRPr sz="2800"/>
            </a:lvl1pPr>
          </a:lstStyle>
          <a:p>
            <a:fld id="{5EB70E40-8668-4B49-AEA8-695AA119A0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prstGeom prst="rect">
            <a:avLst/>
          </a:prstGeo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CB642-8342-4168-8BC9-39623404BFD1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B70E40-8668-4B49-AEA8-695AA119A0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A76CB642-8342-4168-8BC9-39623404BFD1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/>
          <a:p>
            <a:fld id="{5EB70E40-8668-4B49-AEA8-695AA119A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fld id="{A76CB642-8342-4168-8BC9-39623404BFD1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  <a:prstGeom prst="rect">
            <a:avLst/>
          </a:prstGeom>
        </p:spPr>
        <p:txBody>
          <a:bodyPr/>
          <a:lstStyle/>
          <a:p>
            <a:fld id="{5EB70E40-8668-4B49-AEA8-695AA119A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A76CB642-8342-4168-8BC9-39623404BFD1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B70E40-8668-4B49-AEA8-695AA119A0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  <a:prstGeom prst="rect">
            <a:avLst/>
          </a:prstGeo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A76CB642-8342-4168-8BC9-39623404BFD1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EB70E40-8668-4B49-AEA8-695AA119A0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A76CB642-8342-4168-8BC9-39623404BFD1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rtlCol="0"/>
          <a:lstStyle/>
          <a:p>
            <a:fld id="{5EB70E40-8668-4B49-AEA8-695AA119A0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A76CB642-8342-4168-8BC9-39623404BFD1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rtlCol="0"/>
          <a:lstStyle/>
          <a:p>
            <a:fld id="{5EB70E40-8668-4B49-AEA8-695AA119A0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prstGeom prst="rect">
            <a:avLst/>
          </a:prstGeo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prstGeom prst="rect">
            <a:avLst/>
          </a:prstGeo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A76CB642-8342-4168-8BC9-39623404BFD1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B70E40-8668-4B49-AEA8-695AA119A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A76CB642-8342-4168-8BC9-39623404BFD1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B70E40-8668-4B49-AEA8-695AA119A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A76CB642-8342-4168-8BC9-39623404BFD1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B70E40-8668-4B49-AEA8-695AA119A0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prstGeom prst="rect">
            <a:avLst/>
          </a:prstGeo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A76CB642-8342-4168-8BC9-39623404BFD1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  <a:prstGeom prst="rect">
            <a:avLst/>
          </a:prstGeom>
        </p:spPr>
        <p:txBody>
          <a:bodyPr rtlCol="0"/>
          <a:lstStyle>
            <a:lvl1pPr>
              <a:defRPr sz="2800"/>
            </a:lvl1pPr>
          </a:lstStyle>
          <a:p>
            <a:fld id="{5EB70E40-8668-4B49-AEA8-695AA119A0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prstGeom prst="rect">
            <a:avLst/>
          </a:prstGeo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CB642-8342-4168-8BC9-39623404BFD1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EB70E40-8668-4B49-AEA8-695AA119A0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A76CB642-8342-4168-8BC9-39623404BFD1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/>
          <a:lstStyle/>
          <a:p>
            <a:fld id="{5EB70E40-8668-4B49-AEA8-695AA119A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fld id="{A76CB642-8342-4168-8BC9-39623404BFD1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  <a:prstGeom prst="rect">
            <a:avLst/>
          </a:prstGeom>
        </p:spPr>
        <p:txBody>
          <a:bodyPr/>
          <a:lstStyle/>
          <a:p>
            <a:fld id="{5EB70E40-8668-4B49-AEA8-695AA119A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76CB642-8342-4168-8BC9-39623404BFD1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EB70E40-8668-4B49-AEA8-695AA119A0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76CB642-8342-4168-8BC9-39623404BFD1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EB70E40-8668-4B49-AEA8-695AA119A0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CB642-8342-4168-8BC9-39623404BFD1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B70E40-8668-4B49-AEA8-695AA119A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CB642-8342-4168-8BC9-39623404BFD1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B70E40-8668-4B49-AEA8-695AA119A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CB642-8342-4168-8BC9-39623404BFD1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B70E40-8668-4B49-AEA8-695AA119A0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76CB642-8342-4168-8BC9-39623404BFD1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EB70E40-8668-4B49-AEA8-695AA119A0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76CB642-8342-4168-8BC9-39623404BFD1}" type="datetimeFigureOut">
              <a:rPr lang="en-US" smtClean="0"/>
              <a:pPr/>
              <a:t>9/7/2015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EB70E40-8668-4B49-AEA8-695AA119A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lvl="0">
              <a:spcBef>
                <a:spcPct val="0"/>
              </a:spcBef>
              <a:buNone/>
            </a:pPr>
            <a:r>
              <a:rPr kumimoji="0" lang="en-US" sz="44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kumimoji="0" lang="en-US" sz="44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lvl="0" indent="-320040" algn="l" defTabSz="914400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</a:pPr>
            <a:r>
              <a:rPr kumimoji="0" lang="en-US" sz="2900" smtClean="0">
                <a:solidFill>
                  <a:schemeClr val="tx1"/>
                </a:solidFill>
              </a:rPr>
              <a:t>A.) Response A</a:t>
            </a:r>
            <a:endParaRPr kumimoji="0" lang="en-US" sz="2900">
              <a:solidFill>
                <a:schemeClr val="tx1"/>
              </a:solidFill>
            </a:endParaRPr>
          </a:p>
        </p:txBody>
      </p:sp>
      <p:sp>
        <p:nvSpPr>
          <p:cNvPr id="5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lvl="0" indent="-320040" algn="l" defTabSz="914400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</a:pPr>
            <a:r>
              <a:rPr kumimoji="0" lang="en-US" sz="2900" smtClean="0">
                <a:solidFill>
                  <a:schemeClr val="tx1"/>
                </a:solidFill>
              </a:rPr>
              <a:t>B.) Response B</a:t>
            </a:r>
            <a:endParaRPr kumimoji="0" lang="en-US" sz="2900">
              <a:solidFill>
                <a:schemeClr val="tx1"/>
              </a:solidFill>
            </a:endParaRPr>
          </a:p>
        </p:txBody>
      </p:sp>
      <p:sp>
        <p:nvSpPr>
          <p:cNvPr id="6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lvl="0" indent="-320040" algn="l" defTabSz="914400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</a:pPr>
            <a:r>
              <a:rPr kumimoji="0" lang="en-US" sz="2900" smtClean="0">
                <a:solidFill>
                  <a:schemeClr val="tx1"/>
                </a:solidFill>
              </a:rPr>
              <a:t>C.) Response C</a:t>
            </a:r>
            <a:endParaRPr kumimoji="0" lang="en-US" sz="2900">
              <a:solidFill>
                <a:schemeClr val="tx1"/>
              </a:solidFill>
            </a:endParaRPr>
          </a:p>
        </p:txBody>
      </p:sp>
      <p:sp>
        <p:nvSpPr>
          <p:cNvPr id="10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lvl="0" indent="-320040" algn="l" defTabSz="914400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</a:pPr>
            <a:r>
              <a:rPr kumimoji="0" lang="en-US" sz="2900" smtClean="0">
                <a:solidFill>
                  <a:schemeClr val="tx1"/>
                </a:solidFill>
              </a:rPr>
              <a:t>D.) Response D</a:t>
            </a:r>
            <a:endParaRPr kumimoji="0" lang="en-US" sz="2900">
              <a:solidFill>
                <a:schemeClr val="tx1"/>
              </a:solidFill>
            </a:endParaRPr>
          </a:p>
        </p:txBody>
      </p:sp>
      <p:sp>
        <p:nvSpPr>
          <p:cNvPr id="11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lvl="0" indent="-320040" algn="l" defTabSz="914400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</a:pPr>
            <a:r>
              <a:rPr kumimoji="0" lang="en-US" sz="2900" smtClean="0">
                <a:solidFill>
                  <a:schemeClr val="tx1"/>
                </a:solidFill>
              </a:rPr>
              <a:t>E.) Response E</a:t>
            </a:r>
            <a:endParaRPr kumimoji="0" lang="en-US" sz="2900">
              <a:solidFill>
                <a:schemeClr val="tx1"/>
              </a:solidFill>
            </a:endParaRPr>
          </a:p>
        </p:txBody>
      </p:sp>
      <p:sp>
        <p:nvSpPr>
          <p:cNvPr id="12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1905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5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1905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40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5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4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0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8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1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41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6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6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2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5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9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6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9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1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3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5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905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905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achievement.org/autodoc/photocredit/achievers/hos0-010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Burqa_Afghanistan_01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achievement.org/autodoc/photocredit/achievers/hos0-00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4038600"/>
            <a:ext cx="7239000" cy="1828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A Thousand Splendid Suns</a:t>
            </a:r>
            <a:br>
              <a:rPr lang="en-US" dirty="0" smtClean="0"/>
            </a:br>
            <a:r>
              <a:rPr lang="en-US" dirty="0" smtClean="0"/>
              <a:t>Contemporary Literature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Khaled Hosseini</a:t>
            </a:r>
          </a:p>
        </p:txBody>
      </p:sp>
      <p:pic>
        <p:nvPicPr>
          <p:cNvPr id="25604" name="Picture 5" descr="Khaled Hosseini Biography Phot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414588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Under Taliban:</a:t>
            </a:r>
          </a:p>
        </p:txBody>
      </p:sp>
      <p:pic>
        <p:nvPicPr>
          <p:cNvPr id="34819" name="Picture 4" descr="afghanistan-kabul-2-29-2008-8-39-15-am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2527300"/>
            <a:ext cx="3886200" cy="2563813"/>
          </a:xfrm>
          <a:noFill/>
        </p:spPr>
      </p:pic>
      <p:sp>
        <p:nvSpPr>
          <p:cNvPr id="3482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Aim was to “secure environments where the chasteness and dignity of women may once again be sacrosanct,"</a:t>
            </a:r>
          </a:p>
          <a:p>
            <a:pPr eaLnBrk="1" hangingPunct="1"/>
            <a:r>
              <a:rPr lang="en-US" sz="2400" smtClean="0"/>
              <a:t>Forced to wear Burqa – “face of a woman is a source of corruption”</a:t>
            </a:r>
          </a:p>
          <a:p>
            <a:pPr eaLnBrk="1" hangingPunct="1"/>
            <a:r>
              <a:rPr lang="en-US" sz="2400" smtClean="0"/>
              <a:t>Could not be in public without male escort</a:t>
            </a:r>
          </a:p>
          <a:p>
            <a:pPr eaLnBrk="1" hangingPunct="1"/>
            <a:endParaRPr lang="en-US" sz="2400" smtClean="0"/>
          </a:p>
        </p:txBody>
      </p:sp>
      <p:pic>
        <p:nvPicPr>
          <p:cNvPr id="34821" name="Picture 5" descr="150px-Burqa_Afghanistan_0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066800"/>
            <a:ext cx="14287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Taliban Continued: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Not allowed to work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Could not be educated past age 8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Could only read Koran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Not allowed to be treated by doctors unless escorted – led to diseases that never got treated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Women were publicly punished if they broke these laws – beaten, shot, hanged, stoned…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Countless more inhumanities suffered upon the Afghan women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Afghanistan Today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Now titled the Islamic Republic of Afghanistan – has a president and a parliament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International powers are trying to help reform the political infrastructure, although Taliban and other insurgent groups still have considerable power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Small gains in women’s rights have been made (right to vote), but certainly nowhere close to the freedoms that women in our world have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Remains a very unstable environment where many people live in constant fear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Perspective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Told from two different women’s perspective at different points in their lives.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Mariam- illegitimate child of a rich man and a housekeeper- 15 years old when story starts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err="1" smtClean="0"/>
              <a:t>Laila</a:t>
            </a:r>
            <a:r>
              <a:rPr lang="en-US" sz="2000" dirty="0" smtClean="0"/>
              <a:t>- child of loving and progressive parents- believes in woman’s education and rights- 9 years old when story starts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Story divided into 4 parts: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/>
              <a:t>1. Mariam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/>
              <a:t>2. </a:t>
            </a:r>
            <a:r>
              <a:rPr lang="en-US" sz="1800" dirty="0" err="1" smtClean="0"/>
              <a:t>Laila</a:t>
            </a:r>
            <a:endParaRPr lang="en-US" sz="18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/>
              <a:t>3. Switches between Mariam/</a:t>
            </a:r>
            <a:r>
              <a:rPr lang="en-US" sz="1800" dirty="0" err="1" smtClean="0"/>
              <a:t>Laila</a:t>
            </a:r>
            <a:endParaRPr lang="en-US" sz="18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dirty="0" smtClean="0"/>
              <a:t>4. </a:t>
            </a:r>
            <a:r>
              <a:rPr lang="en-US" sz="1800" dirty="0" err="1" smtClean="0"/>
              <a:t>Laila</a:t>
            </a:r>
            <a:endParaRPr lang="en-US" sz="1800" dirty="0" smtClean="0"/>
          </a:p>
          <a:p>
            <a:pPr marL="457200" lvl="1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 smtClean="0"/>
          </a:p>
          <a:p>
            <a:pPr marL="457200" lvl="1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dirty="0" smtClean="0"/>
          </a:p>
          <a:p>
            <a:pPr marL="457200" lvl="1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dirty="0" smtClean="0"/>
              <a:t>Provides a compelling view of Afghan society from two very different women as their journeys through life collide unexpectedly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Thematic Concepts and Themes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09600" y="1600200"/>
            <a:ext cx="3886200" cy="4800600"/>
          </a:xfrm>
        </p:spPr>
        <p:txBody>
          <a:bodyPr/>
          <a:lstStyle/>
          <a:p>
            <a:pPr eaLnBrk="1" hangingPunct="1"/>
            <a:r>
              <a:rPr lang="en-US" sz="2500" smtClean="0"/>
              <a:t>Man’s inhumanity to man</a:t>
            </a:r>
          </a:p>
          <a:p>
            <a:pPr eaLnBrk="1" hangingPunct="1"/>
            <a:r>
              <a:rPr lang="en-US" sz="2500" smtClean="0"/>
              <a:t>Systematic victimization of women by patriarchal institutions</a:t>
            </a:r>
          </a:p>
          <a:p>
            <a:pPr eaLnBrk="1" hangingPunct="1"/>
            <a:r>
              <a:rPr lang="en-US" sz="2500" smtClean="0"/>
              <a:t>Resistance to victimization</a:t>
            </a:r>
          </a:p>
          <a:p>
            <a:pPr eaLnBrk="1" hangingPunct="1"/>
            <a:r>
              <a:rPr lang="en-US" sz="2500" smtClean="0"/>
              <a:t>Power of education</a:t>
            </a:r>
          </a:p>
          <a:p>
            <a:pPr eaLnBrk="1" hangingPunct="1"/>
            <a:r>
              <a:rPr lang="en-US" sz="2500" smtClean="0"/>
              <a:t>Education for women</a:t>
            </a:r>
          </a:p>
          <a:p>
            <a:pPr eaLnBrk="1" hangingPunct="1"/>
            <a:r>
              <a:rPr lang="en-US" sz="2500" smtClean="0"/>
              <a:t>Corrupting influence of absolute power</a:t>
            </a:r>
          </a:p>
        </p:txBody>
      </p:sp>
      <p:sp>
        <p:nvSpPr>
          <p:cNvPr id="38916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z="2500" smtClean="0"/>
              <a:t>Inner strength of women</a:t>
            </a:r>
          </a:p>
          <a:p>
            <a:pPr eaLnBrk="1" hangingPunct="1"/>
            <a:r>
              <a:rPr lang="en-US" sz="2500" smtClean="0"/>
              <a:t>Enduring the unendurable</a:t>
            </a:r>
          </a:p>
          <a:p>
            <a:pPr eaLnBrk="1" hangingPunct="1"/>
            <a:r>
              <a:rPr lang="en-US" sz="2500" smtClean="0"/>
              <a:t>Finding hope in midst of despair</a:t>
            </a:r>
          </a:p>
          <a:p>
            <a:pPr eaLnBrk="1" hangingPunct="1"/>
            <a:r>
              <a:rPr lang="en-US" sz="2500" smtClean="0"/>
              <a:t>Discovering strength in an unlikely companion</a:t>
            </a:r>
          </a:p>
          <a:p>
            <a:pPr eaLnBrk="1" hangingPunct="1"/>
            <a:r>
              <a:rPr lang="en-US" sz="2500" smtClean="0"/>
              <a:t>Human capacity for evil </a:t>
            </a:r>
          </a:p>
          <a:p>
            <a:pPr eaLnBrk="1" hangingPunct="1"/>
            <a:r>
              <a:rPr lang="en-US" sz="2500" smtClean="0"/>
              <a:t>Loyalty and devotion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Archetypes: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Good vs. Evil</a:t>
            </a:r>
          </a:p>
          <a:p>
            <a:pPr eaLnBrk="1" hangingPunct="1"/>
            <a:r>
              <a:rPr lang="en-US" smtClean="0"/>
              <a:t>The cast-out child</a:t>
            </a:r>
          </a:p>
          <a:p>
            <a:pPr eaLnBrk="1" hangingPunct="1"/>
            <a:r>
              <a:rPr lang="en-US" smtClean="0"/>
              <a:t>Female suppression</a:t>
            </a:r>
          </a:p>
          <a:p>
            <a:pPr eaLnBrk="1" hangingPunct="1"/>
            <a:r>
              <a:rPr lang="en-US" smtClean="0"/>
              <a:t>Star-crossed lovers</a:t>
            </a:r>
          </a:p>
          <a:p>
            <a:pPr eaLnBrk="1" hangingPunct="1"/>
            <a:r>
              <a:rPr lang="en-US" smtClean="0"/>
              <a:t>Controlling husband</a:t>
            </a:r>
          </a:p>
          <a:p>
            <a:pPr eaLnBrk="1" hangingPunct="1"/>
            <a:r>
              <a:rPr lang="en-US" smtClean="0"/>
              <a:t>Tragic Hero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5" descr="m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91225" y="0"/>
            <a:ext cx="3152775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Setting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Afghanistan </a:t>
            </a:r>
          </a:p>
          <a:p>
            <a:pPr lvl="1" eaLnBrk="1" hangingPunct="1"/>
            <a:r>
              <a:rPr lang="en-US" dirty="0" smtClean="0"/>
              <a:t>Major Cities: Herat, Kabul</a:t>
            </a:r>
          </a:p>
          <a:p>
            <a:pPr lvl="1" eaLnBrk="1" hangingPunct="1"/>
            <a:r>
              <a:rPr lang="en-US" dirty="0" smtClean="0"/>
              <a:t>A couple fictional villages,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/>
              <a:t>but most places are real</a:t>
            </a:r>
          </a:p>
          <a:p>
            <a:pPr eaLnBrk="1" hangingPunct="1"/>
            <a:r>
              <a:rPr lang="en-US" dirty="0" smtClean="0"/>
              <a:t>Story begins in late 60’s,early 70s</a:t>
            </a:r>
          </a:p>
          <a:p>
            <a:pPr eaLnBrk="1" hangingPunct="1"/>
            <a:r>
              <a:rPr lang="en-US" dirty="0" smtClean="0"/>
              <a:t>Ends in 2003</a:t>
            </a:r>
          </a:p>
          <a:p>
            <a:pPr eaLnBrk="1" hangingPunct="1"/>
            <a:r>
              <a:rPr lang="en-US" dirty="0" smtClean="0"/>
              <a:t>Encompasses great span of political turmoil in Afghanistan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800" smtClean="0"/>
              <a:t>About the Author: </a:t>
            </a:r>
            <a:br>
              <a:rPr lang="en-US" sz="3800" smtClean="0"/>
            </a:br>
            <a:r>
              <a:rPr lang="en-US" sz="3800" smtClean="0"/>
              <a:t>Khaled Hosseini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Born in Kabul, Afghanistan 1965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Father worked for Afghan Foreign Ministry – constantly moved around due to violent political instability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Mother was a teacher of Persian Literature – gained passion for this poetry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Family moved to California in 1980 – Hosseini would graduate high school in Cali. and college with an M.D.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1</a:t>
            </a:r>
            <a:r>
              <a:rPr lang="en-US" sz="2800" baseline="30000" smtClean="0"/>
              <a:t>st</a:t>
            </a:r>
            <a:r>
              <a:rPr lang="en-US" sz="2800" smtClean="0"/>
              <a:t> Novel: </a:t>
            </a:r>
            <a:r>
              <a:rPr lang="en-US" sz="2800" i="1" smtClean="0"/>
              <a:t>The Kite Runner</a:t>
            </a:r>
            <a:r>
              <a:rPr lang="en-US" sz="2800" smtClean="0"/>
              <a:t>, 2003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2</a:t>
            </a:r>
            <a:r>
              <a:rPr lang="en-US" sz="2800" baseline="30000" smtClean="0"/>
              <a:t>nd</a:t>
            </a:r>
            <a:r>
              <a:rPr lang="en-US" sz="2800" smtClean="0"/>
              <a:t> Novel: </a:t>
            </a:r>
            <a:r>
              <a:rPr lang="en-US" sz="2800" i="1" smtClean="0"/>
              <a:t>A Thousand Splendid Suns</a:t>
            </a:r>
            <a:r>
              <a:rPr lang="en-US" sz="2800" smtClean="0"/>
              <a:t>, 2007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Both are highly acclaimed best-sellers</a:t>
            </a:r>
          </a:p>
        </p:txBody>
      </p:sp>
      <p:pic>
        <p:nvPicPr>
          <p:cNvPr id="27652" name="Picture 7" descr="Khaled Hosseini Biography Phot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152400"/>
            <a:ext cx="171926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5" descr="40029613_7eb37c048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5029200"/>
            <a:ext cx="1371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Title Inspiration: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7924800" cy="4419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Came from a poem by 17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century Persian poet </a:t>
            </a:r>
            <a:r>
              <a:rPr lang="en-US" sz="2800" b="1" i="1" dirty="0" err="1" smtClean="0"/>
              <a:t>Saib</a:t>
            </a:r>
            <a:r>
              <a:rPr lang="en-US" sz="2800" b="1" i="1" dirty="0" smtClean="0"/>
              <a:t>-e-</a:t>
            </a:r>
            <a:r>
              <a:rPr lang="en-US" sz="2800" b="1" i="1" dirty="0" err="1" smtClean="0"/>
              <a:t>Tabrizi</a:t>
            </a:r>
            <a:r>
              <a:rPr lang="en-US" sz="2800" dirty="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“Every street of Kabul is enthralling to the eye</a:t>
            </a:r>
            <a:br>
              <a:rPr lang="en-US" sz="2800" dirty="0" smtClean="0"/>
            </a:br>
            <a:r>
              <a:rPr lang="en-US" sz="2800" dirty="0" smtClean="0"/>
              <a:t>Through the bazaars, caravans of Egypt pass</a:t>
            </a:r>
            <a:br>
              <a:rPr lang="en-US" sz="2800" dirty="0" smtClean="0"/>
            </a:br>
            <a:r>
              <a:rPr lang="en-US" sz="2800" dirty="0" smtClean="0"/>
              <a:t>One could not count the moons that shimmer on her roofs</a:t>
            </a:r>
            <a:br>
              <a:rPr lang="en-US" sz="2800" dirty="0" smtClean="0"/>
            </a:br>
            <a:r>
              <a:rPr lang="en-US" sz="2800" dirty="0" smtClean="0"/>
              <a:t>And </a:t>
            </a:r>
            <a:r>
              <a:rPr lang="en-US" sz="2800" b="1" dirty="0" smtClean="0"/>
              <a:t>the thousand splendid suns</a:t>
            </a:r>
            <a:r>
              <a:rPr lang="en-US" sz="2800" dirty="0" smtClean="0"/>
              <a:t> that hide behind her walls”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*We will look at the poem as tomorrow’s voice lesson..</a:t>
            </a:r>
            <a:br>
              <a:rPr lang="en-US" sz="2800" dirty="0" smtClean="0"/>
            </a:b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“Kabul”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smtClean="0"/>
              <a:t>Read the poem</a:t>
            </a:r>
          </a:p>
          <a:p>
            <a:r>
              <a:rPr lang="en-US" sz="2000" smtClean="0"/>
              <a:t>Make a list of the images the poet uses to praise the city of Kabul. </a:t>
            </a:r>
          </a:p>
          <a:p>
            <a:r>
              <a:rPr lang="en-US" sz="2000" smtClean="0"/>
              <a:t>This poem is an </a:t>
            </a:r>
            <a:r>
              <a:rPr lang="en-US" sz="2000" b="1" smtClean="0"/>
              <a:t>ode</a:t>
            </a:r>
            <a:r>
              <a:rPr lang="en-US" sz="2000" smtClean="0"/>
              <a:t>. An </a:t>
            </a:r>
            <a:r>
              <a:rPr lang="en-US" sz="2000" b="1" smtClean="0"/>
              <a:t>ode</a:t>
            </a:r>
            <a:r>
              <a:rPr lang="en-US" sz="2000" smtClean="0"/>
              <a:t> uses hyperbole and inflated language to glorify and enhance the subject and to create feelings of appreci­ation in the listener.</a:t>
            </a:r>
          </a:p>
          <a:p>
            <a:r>
              <a:rPr lang="en-US" sz="2000" smtClean="0"/>
              <a:t>What do you learn about Kabul from read­ing this poem? </a:t>
            </a:r>
          </a:p>
          <a:p>
            <a:r>
              <a:rPr lang="en-US" sz="2000" smtClean="0"/>
              <a:t>What is your favorite image in this poem? </a:t>
            </a:r>
          </a:p>
          <a:p>
            <a:r>
              <a:rPr lang="en-US" sz="2000" smtClean="0"/>
              <a:t>What is the poet’s purpose?</a:t>
            </a:r>
          </a:p>
          <a:p>
            <a:r>
              <a:rPr lang="en-US" sz="2000" smtClean="0"/>
              <a:t>Does the poet succeed in creating a sense of the beauty of Kabul?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Novel’s Influences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Treatment of women under the rule of the Taliban</a:t>
            </a:r>
          </a:p>
          <a:p>
            <a:pPr eaLnBrk="1" hangingPunct="1"/>
            <a:r>
              <a:rPr lang="en-US" smtClean="0"/>
              <a:t>Political turmoil of Afghanistan over the past 30 years</a:t>
            </a:r>
          </a:p>
          <a:p>
            <a:pPr eaLnBrk="1" hangingPunct="1"/>
            <a:r>
              <a:rPr lang="en-US" smtClean="0"/>
              <a:t>Beauty of a country that lies hidden beneath a violent political past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Political Circumstances: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Main conflicts in switching governments: modernizing Afghan culture or keeping with old traditional ways (i.e. – women being allowed education, wearing burqas…)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Soviet Union also infiltrating (basically want more power geographically)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Taliban is one reactionary group which gained strong control throughout Afghanistan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In a war-ridden country, many people took refuge in the neighboring countries of Pakistan and Iran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Marriage Rights: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Polygamy is socially accepted</a:t>
            </a:r>
          </a:p>
          <a:p>
            <a:pPr eaLnBrk="1" hangingPunct="1"/>
            <a:r>
              <a:rPr lang="en-US" sz="2800" smtClean="0"/>
              <a:t>Wives expected to do domestic chores </a:t>
            </a:r>
          </a:p>
          <a:p>
            <a:pPr eaLnBrk="1" hangingPunct="1"/>
            <a:r>
              <a:rPr lang="en-US" sz="2800" smtClean="0"/>
              <a:t>Generally wives all live in the same house</a:t>
            </a:r>
          </a:p>
          <a:p>
            <a:pPr eaLnBrk="1" hangingPunct="1"/>
            <a:r>
              <a:rPr lang="en-US" sz="2800" smtClean="0"/>
              <a:t>Certainly not all men were abusive to wives – but public would generally turn heads to obvious abuse</a:t>
            </a:r>
          </a:p>
          <a:p>
            <a:pPr eaLnBrk="1" hangingPunct="1"/>
            <a:r>
              <a:rPr lang="en-US" sz="2800" smtClean="0"/>
              <a:t>Men could choose how they wanted their wives to behave – burqa, go in public alone…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Women: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Before the Taliban take over, women’s role in society was beginning to modernize (in more urban areas)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Allowed education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Dress code was lightened – could wear just a loose scarf over head, could wear lipstick, nail polish, high heels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Voting rights granted in select areas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With Taliban, women basically lose all forms of freedom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89</TotalTime>
  <Words>799</Words>
  <Application>Microsoft Office PowerPoint</Application>
  <PresentationFormat>On-screen Show (4:3)</PresentationFormat>
  <Paragraphs>100</Paragraphs>
  <Slides>15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Tw Cen MT</vt:lpstr>
      <vt:lpstr>Wingdings</vt:lpstr>
      <vt:lpstr>Wingdings 2</vt:lpstr>
      <vt:lpstr>Median</vt:lpstr>
      <vt:lpstr>iRespondQuestionMaster</vt:lpstr>
      <vt:lpstr>iRespondGraphMaster</vt:lpstr>
      <vt:lpstr>A Thousand Splendid Suns Contemporary Literature</vt:lpstr>
      <vt:lpstr>Setting</vt:lpstr>
      <vt:lpstr>About the Author:  Khaled Hosseini</vt:lpstr>
      <vt:lpstr>Title Inspiration:</vt:lpstr>
      <vt:lpstr>“Kabul”</vt:lpstr>
      <vt:lpstr>Novel’s Influences</vt:lpstr>
      <vt:lpstr>Political Circumstances:</vt:lpstr>
      <vt:lpstr>Marriage Rights:</vt:lpstr>
      <vt:lpstr>Women:</vt:lpstr>
      <vt:lpstr>Under Taliban:</vt:lpstr>
      <vt:lpstr>Taliban Continued:</vt:lpstr>
      <vt:lpstr>Afghanistan Today</vt:lpstr>
      <vt:lpstr>Perspective</vt:lpstr>
      <vt:lpstr>Thematic Concepts and Themes</vt:lpstr>
      <vt:lpstr>Archetypes: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Sylvia</dc:creator>
  <cp:lastModifiedBy>Sarahlaine Magana</cp:lastModifiedBy>
  <cp:revision>4</cp:revision>
  <dcterms:created xsi:type="dcterms:W3CDTF">2014-03-04T02:29:09Z</dcterms:created>
  <dcterms:modified xsi:type="dcterms:W3CDTF">2015-09-08T03:56:45Z</dcterms:modified>
</cp:coreProperties>
</file>