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 id="2147483700" r:id="rId2"/>
  </p:sldMasterIdLst>
  <p:handoutMasterIdLst>
    <p:handoutMasterId r:id="rId19"/>
  </p:handoutMasterIdLst>
  <p:sldIdLst>
    <p:sldId id="256" r:id="rId3"/>
    <p:sldId id="257" r:id="rId4"/>
    <p:sldId id="258" r:id="rId5"/>
    <p:sldId id="284" r:id="rId6"/>
    <p:sldId id="262" r:id="rId7"/>
    <p:sldId id="263" r:id="rId8"/>
    <p:sldId id="261" r:id="rId9"/>
    <p:sldId id="282" r:id="rId10"/>
    <p:sldId id="264" r:id="rId11"/>
    <p:sldId id="265" r:id="rId12"/>
    <p:sldId id="267" r:id="rId13"/>
    <p:sldId id="268" r:id="rId14"/>
    <p:sldId id="266" r:id="rId15"/>
    <p:sldId id="271" r:id="rId16"/>
    <p:sldId id="272" r:id="rId17"/>
    <p:sldId id="283"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29"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9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DD789C-1BBE-482E-97FF-6FF2F9B5F60E}" type="datetimeFigureOut">
              <a:rPr lang="en-US" smtClean="0"/>
              <a:pPr/>
              <a:t>9/4/2015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900FD0-CED1-43AB-A512-63CBD75DA71F}" type="slidenum">
              <a:rPr lang="en-US" smtClean="0"/>
              <a:pPr/>
              <a:t>‹#›</a:t>
            </a:fld>
            <a:endParaRPr lang="en-US"/>
          </a:p>
        </p:txBody>
      </p:sp>
    </p:spTree>
    <p:extLst>
      <p:ext uri="{BB962C8B-B14F-4D97-AF65-F5344CB8AC3E}">
        <p14:creationId xmlns:p14="http://schemas.microsoft.com/office/powerpoint/2010/main" val="359464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B552E16A-9326-4AD1-811E-679BD550BC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1BA7440F-7736-41B6-8AE5-BB3B445D2A5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a:prstGeom prst="rect">
            <a:avLst/>
          </a:prstGeom>
        </p:spPr>
        <p:txBody>
          <a:bodyPr/>
          <a:lstStyle/>
          <a:p>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EB68B017-0F30-4695-A968-354371B7D5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p>
        </p:txBody>
      </p:sp>
      <p:sp>
        <p:nvSpPr>
          <p:cNvPr id="16" name="Slide Number Placeholder 15"/>
          <p:cNvSpPr>
            <a:spLocks noGrp="1"/>
          </p:cNvSpPr>
          <p:nvPr>
            <p:ph type="sldNum" sz="quarter" idx="11"/>
          </p:nvPr>
        </p:nvSpPr>
        <p:spPr/>
        <p:txBody>
          <a:bodyPr/>
          <a:lstStyle/>
          <a:p>
            <a:fld id="{E083123A-EDC3-4550-94A2-1AC0B6502F33}"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p>
        </p:txBody>
      </p:sp>
      <p:sp>
        <p:nvSpPr>
          <p:cNvPr id="15" name="Slide Number Placeholder 14"/>
          <p:cNvSpPr>
            <a:spLocks noGrp="1"/>
          </p:cNvSpPr>
          <p:nvPr>
            <p:ph type="sldNum" sz="quarter" idx="15"/>
          </p:nvPr>
        </p:nvSpPr>
        <p:spPr/>
        <p:txBody>
          <a:bodyPr/>
          <a:lstStyle>
            <a:lvl1pPr algn="ctr">
              <a:defRPr/>
            </a:lvl1pPr>
          </a:lstStyle>
          <a:p>
            <a:fld id="{B552E16A-9326-4AD1-811E-679BD550BCB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35E2-0844-4FEB-A2F7-78E725265B7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59774-ADB2-44DD-89C1-A7DE17D9F0A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10A8C64-54BF-4EF7-8F21-A50388FD5C2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213C1C-91F4-42D5-8DAC-E54A00ECEBB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44B921-6EB6-4A3D-9EA1-51EEC5421DE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p>
        </p:txBody>
      </p:sp>
      <p:sp>
        <p:nvSpPr>
          <p:cNvPr id="9" name="Slide Number Placeholder 8"/>
          <p:cNvSpPr>
            <a:spLocks noGrp="1"/>
          </p:cNvSpPr>
          <p:nvPr>
            <p:ph type="sldNum" sz="quarter" idx="15"/>
          </p:nvPr>
        </p:nvSpPr>
        <p:spPr/>
        <p:txBody>
          <a:bodyPr/>
          <a:lstStyle/>
          <a:p>
            <a:fld id="{ED3F3656-8E4C-4F65-92B8-AEA2D80DD01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EEEE35E2-0844-4FEB-A2F7-78E725265B75}"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163FEFA2-E777-4D29-B440-611DE939E0B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04C9E-5789-44DC-8995-A5618F4FEED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7440F-7736-41B6-8AE5-BB3B445D2A5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B68B017-0F30-4695-A968-354371B7D5A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E6459774-ADB2-44DD-89C1-A7DE17D9F0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a:prstGeom prst="rect">
            <a:avLst/>
          </a:prstGeom>
        </p:spPr>
        <p:txBody>
          <a:bodyPr/>
          <a:lstStyle>
            <a:lvl1pPr>
              <a:defRPr/>
            </a:lvl1pPr>
          </a:lstStyle>
          <a:p>
            <a:fld id="{D10A8C64-54BF-4EF7-8F21-A50388FD5C2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fld id="{B1213C1C-91F4-42D5-8DAC-E54A00ECEB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2944B921-6EB6-4A3D-9EA1-51EEC5421DE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ED3F3656-8E4C-4F65-92B8-AEA2D80DD01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163FEFA2-E777-4D29-B440-611DE939E0B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981200"/>
            <a:ext cx="7772400"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DA604C9E-5789-44DC-8995-A5618F4FEED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GraphShape" hidden="1"/>
          <p:cNvSpPr/>
          <p:nvPr userDrawn="1"/>
        </p:nvSpPr>
        <p:spPr bwMode="auto">
          <a:xfrm>
            <a:off x="127000" y="254000"/>
            <a:ext cx="1270000" cy="1270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iRespond Graph</a:t>
            </a:r>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bwMode="auto">
            <a:xfrm>
              <a:off x="1270000" y="3175000"/>
              <a:ext cx="1079500" cy="2540000"/>
            </a:xfrm>
            <a:prstGeom prst="rect">
              <a:avLst/>
            </a:prstGeom>
            <a:solidFill>
              <a:srgbClr val="22FF2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CorrectBar1"/>
            <p:cNvSpPr/>
            <p:nvPr userDrawn="1"/>
          </p:nvSpPr>
          <p:spPr bwMode="auto">
            <a:xfrm>
              <a:off x="2857500" y="4445000"/>
              <a:ext cx="1079500" cy="1270000"/>
            </a:xfrm>
            <a:prstGeom prst="rect">
              <a:avLst/>
            </a:prstGeom>
            <a:solidFill>
              <a:srgbClr val="22FF2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bwMode="auto">
            <a:xfrm>
              <a:off x="12700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67%</a:t>
              </a:r>
            </a:p>
          </p:txBody>
        </p:sp>
        <p:sp>
          <p:nvSpPr>
            <p:cNvPr id="11" name="PercentLabel1"/>
            <p:cNvSpPr/>
            <p:nvPr userDrawn="1"/>
          </p:nvSpPr>
          <p:spPr bwMode="auto">
            <a:xfrm>
              <a:off x="28575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33%</a:t>
              </a:r>
            </a:p>
          </p:txBody>
        </p:sp>
        <p:sp>
          <p:nvSpPr>
            <p:cNvPr id="14" name="PercentLabel2"/>
            <p:cNvSpPr/>
            <p:nvPr userDrawn="1"/>
          </p:nvSpPr>
          <p:spPr bwMode="auto">
            <a:xfrm>
              <a:off x="44450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100%</a:t>
              </a:r>
            </a:p>
          </p:txBody>
        </p:sp>
        <p:sp>
          <p:nvSpPr>
            <p:cNvPr id="17" name="PercentLabel3"/>
            <p:cNvSpPr/>
            <p:nvPr userDrawn="1"/>
          </p:nvSpPr>
          <p:spPr bwMode="auto">
            <a:xfrm>
              <a:off x="60325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100%</a:t>
              </a:r>
            </a:p>
          </p:txBody>
        </p:sp>
        <p:sp>
          <p:nvSpPr>
            <p:cNvPr id="20" name="PercentLabel4"/>
            <p:cNvSpPr/>
            <p:nvPr userDrawn="1"/>
          </p:nvSpPr>
          <p:spPr bwMode="auto">
            <a:xfrm>
              <a:off x="76200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67%</a:t>
              </a: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bwMode="auto">
            <a:xfrm>
              <a:off x="4445000" y="1905000"/>
              <a:ext cx="1079500" cy="3810000"/>
            </a:xfrm>
            <a:prstGeom prst="rect">
              <a:avLst/>
            </a:prstGeom>
            <a:solidFill>
              <a:srgbClr val="FF222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 name="IncorrectBar3"/>
            <p:cNvSpPr/>
            <p:nvPr userDrawn="1"/>
          </p:nvSpPr>
          <p:spPr bwMode="auto">
            <a:xfrm>
              <a:off x="6032500" y="1905000"/>
              <a:ext cx="1079500" cy="3810000"/>
            </a:xfrm>
            <a:prstGeom prst="rect">
              <a:avLst/>
            </a:prstGeom>
            <a:solidFill>
              <a:srgbClr val="FF222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 name="IncorrectBar4"/>
            <p:cNvSpPr/>
            <p:nvPr userDrawn="1"/>
          </p:nvSpPr>
          <p:spPr bwMode="auto">
            <a:xfrm>
              <a:off x="7620000" y="3175000"/>
              <a:ext cx="1079500" cy="2540000"/>
            </a:xfrm>
            <a:prstGeom prst="rect">
              <a:avLst/>
            </a:prstGeom>
            <a:solidFill>
              <a:srgbClr val="FF222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bwMode="auto">
            <a:xfrm>
              <a:off x="12700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A*</a:t>
              </a:r>
            </a:p>
          </p:txBody>
        </p:sp>
        <p:sp>
          <p:nvSpPr>
            <p:cNvPr id="13" name="XValueLabel1"/>
            <p:cNvSpPr/>
            <p:nvPr userDrawn="1"/>
          </p:nvSpPr>
          <p:spPr bwMode="auto">
            <a:xfrm>
              <a:off x="28575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B*</a:t>
              </a:r>
            </a:p>
          </p:txBody>
        </p:sp>
        <p:sp>
          <p:nvSpPr>
            <p:cNvPr id="16" name="XValueLabel2"/>
            <p:cNvSpPr/>
            <p:nvPr userDrawn="1"/>
          </p:nvSpPr>
          <p:spPr bwMode="auto">
            <a:xfrm>
              <a:off x="44450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C</a:t>
              </a:r>
            </a:p>
          </p:txBody>
        </p:sp>
        <p:sp>
          <p:nvSpPr>
            <p:cNvPr id="19" name="XValueLabel3"/>
            <p:cNvSpPr/>
            <p:nvPr userDrawn="1"/>
          </p:nvSpPr>
          <p:spPr bwMode="auto">
            <a:xfrm>
              <a:off x="60325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D</a:t>
              </a:r>
            </a:p>
          </p:txBody>
        </p:sp>
        <p:sp>
          <p:nvSpPr>
            <p:cNvPr id="22" name="XValueLabel4"/>
            <p:cNvSpPr/>
            <p:nvPr userDrawn="1"/>
          </p:nvSpPr>
          <p:spPr bwMode="auto">
            <a:xfrm>
              <a:off x="76200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E</a:t>
              </a: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bwMode="auto">
            <a:xfrm>
              <a:off x="889000" y="5715000"/>
              <a:ext cx="80010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24" name="YAxisLine"/>
            <p:cNvCxnSpPr/>
            <p:nvPr userDrawn="1"/>
          </p:nvCxnSpPr>
          <p:spPr bwMode="auto">
            <a:xfrm>
              <a:off x="1016000" y="1587500"/>
              <a:ext cx="0" cy="412750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25" name="YAxisTick0"/>
            <p:cNvCxnSpPr/>
            <p:nvPr userDrawn="1"/>
          </p:nvCxnSpPr>
          <p:spPr bwMode="auto">
            <a:xfrm>
              <a:off x="889000" y="5715000"/>
              <a:ext cx="2540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27" name="YAxisTick1"/>
            <p:cNvCxnSpPr/>
            <p:nvPr userDrawn="1"/>
          </p:nvCxnSpPr>
          <p:spPr bwMode="auto">
            <a:xfrm>
              <a:off x="889000" y="4445000"/>
              <a:ext cx="2540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29" name="YAxisTick2"/>
            <p:cNvCxnSpPr/>
            <p:nvPr userDrawn="1"/>
          </p:nvCxnSpPr>
          <p:spPr bwMode="auto">
            <a:xfrm>
              <a:off x="889000" y="3175000"/>
              <a:ext cx="2540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31" name="YAxisTick3"/>
            <p:cNvCxnSpPr/>
            <p:nvPr userDrawn="1"/>
          </p:nvCxnSpPr>
          <p:spPr bwMode="auto">
            <a:xfrm>
              <a:off x="889000" y="1905000"/>
              <a:ext cx="2540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bwMode="auto">
            <a:xfrm>
              <a:off x="254000" y="565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rPr>
                <a:t>0</a:t>
              </a:r>
            </a:p>
          </p:txBody>
        </p:sp>
        <p:sp>
          <p:nvSpPr>
            <p:cNvPr id="28" name="YValueLabel1"/>
            <p:cNvSpPr/>
            <p:nvPr userDrawn="1"/>
          </p:nvSpPr>
          <p:spPr bwMode="auto">
            <a:xfrm>
              <a:off x="254000" y="438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rPr>
                <a:t>1</a:t>
              </a:r>
            </a:p>
          </p:txBody>
        </p:sp>
        <p:sp>
          <p:nvSpPr>
            <p:cNvPr id="30" name="YValueLabel2"/>
            <p:cNvSpPr/>
            <p:nvPr userDrawn="1"/>
          </p:nvSpPr>
          <p:spPr bwMode="auto">
            <a:xfrm>
              <a:off x="254000" y="311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rPr>
                <a:t>2</a:t>
              </a:r>
            </a:p>
          </p:txBody>
        </p:sp>
        <p:sp>
          <p:nvSpPr>
            <p:cNvPr id="32" name="YValueLabel3"/>
            <p:cNvSpPr/>
            <p:nvPr userDrawn="1"/>
          </p:nvSpPr>
          <p:spPr bwMode="auto">
            <a:xfrm>
              <a:off x="254000" y="184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rPr>
                <a:t>3</a:t>
              </a:r>
            </a:p>
          </p:txBody>
        </p:sp>
      </p:gr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4391D23-D98D-4EF8-917F-0D2833C9BA1D}"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2438400"/>
            <a:ext cx="9144000" cy="1143000"/>
          </a:xfrm>
        </p:spPr>
        <p:txBody>
          <a:bodyPr>
            <a:normAutofit fontScale="90000"/>
          </a:bodyPr>
          <a:lstStyle/>
          <a:p>
            <a:r>
              <a:rPr lang="en-US" sz="7200" b="1" dirty="0">
                <a:solidFill>
                  <a:srgbClr val="FFFF00"/>
                </a:solidFill>
              </a:rPr>
              <a:t>Geoffrey </a:t>
            </a:r>
            <a:r>
              <a:rPr lang="en-US" sz="7200" b="1" dirty="0" smtClean="0">
                <a:solidFill>
                  <a:srgbClr val="FFFF00"/>
                </a:solidFill>
              </a:rPr>
              <a:t>Chaucer</a:t>
            </a:r>
            <a:br>
              <a:rPr lang="en-US" sz="7200" b="1" dirty="0" smtClean="0">
                <a:solidFill>
                  <a:srgbClr val="FFFF00"/>
                </a:solidFill>
              </a:rPr>
            </a:br>
            <a:r>
              <a:rPr lang="en-US" sz="2800" b="1" dirty="0" smtClean="0">
                <a:solidFill>
                  <a:srgbClr val="FFFF00"/>
                </a:solidFill>
              </a:rPr>
              <a:t>Background Notes</a:t>
            </a:r>
            <a:r>
              <a:rPr lang="en-US" sz="2800" b="1" dirty="0">
                <a:solidFill>
                  <a:srgbClr val="FFFF00"/>
                </a:solidFill>
              </a:rPr>
              <a:t/>
            </a:r>
            <a:br>
              <a:rPr lang="en-US" sz="2800" b="1" dirty="0">
                <a:solidFill>
                  <a:srgbClr val="FFFF00"/>
                </a:solidFill>
              </a:rPr>
            </a:br>
            <a:r>
              <a:rPr lang="en-US" sz="7200" b="1" dirty="0">
                <a:solidFill>
                  <a:srgbClr val="FFFF00"/>
                </a:solidFill>
              </a:rPr>
              <a:t/>
            </a:r>
            <a:br>
              <a:rPr lang="en-US" sz="7200" b="1" dirty="0">
                <a:solidFill>
                  <a:srgbClr val="FFFF00"/>
                </a:solidFill>
              </a:rPr>
            </a:br>
            <a:r>
              <a:rPr lang="en-US" sz="7200" b="1" dirty="0">
                <a:solidFill>
                  <a:srgbClr val="FFFF00"/>
                </a:solidFill>
              </a:rPr>
              <a:t/>
            </a:r>
            <a:br>
              <a:rPr lang="en-US" sz="7200" b="1" dirty="0">
                <a:solidFill>
                  <a:srgbClr val="FFFF00"/>
                </a:solidFill>
              </a:rPr>
            </a:br>
            <a:endParaRPr lang="en-US" sz="2400" dirty="0">
              <a:solidFill>
                <a:srgbClr val="FFFF00"/>
              </a:solidFill>
            </a:endParaRPr>
          </a:p>
        </p:txBody>
      </p:sp>
      <p:pic>
        <p:nvPicPr>
          <p:cNvPr id="5" name="Picture 6" descr="chaucer"/>
          <p:cNvPicPr>
            <a:picLocks noChangeAspect="1" noChangeArrowheads="1"/>
          </p:cNvPicPr>
          <p:nvPr/>
        </p:nvPicPr>
        <p:blipFill>
          <a:blip r:embed="rId3" cstate="print"/>
          <a:srcRect r="6560"/>
          <a:stretch>
            <a:fillRect/>
          </a:stretch>
        </p:blipFill>
        <p:spPr bwMode="auto">
          <a:xfrm>
            <a:off x="2819400" y="2057400"/>
            <a:ext cx="3505200" cy="4648200"/>
          </a:xfrm>
          <a:prstGeom prst="rect">
            <a:avLst/>
          </a:prstGeom>
          <a:noFill/>
          <a:ln w="19050">
            <a:solidFill>
              <a:srgbClr val="000000"/>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581400" y="838200"/>
            <a:ext cx="5334000" cy="5791200"/>
          </a:xfrm>
        </p:spPr>
        <p:txBody>
          <a:bodyPr/>
          <a:lstStyle/>
          <a:p>
            <a:r>
              <a:rPr lang="en-US"/>
              <a:t>Canterbury has always been an important religious center in England.</a:t>
            </a:r>
          </a:p>
          <a:p>
            <a:r>
              <a:rPr lang="en-US"/>
              <a:t>St. Augustine (seen in stained glass from the Canterbury Cathedral) was sent by Pope Gregory the Great to establish the Catholic faith in the country</a:t>
            </a:r>
          </a:p>
          <a:p>
            <a:r>
              <a:rPr lang="en-US"/>
              <a:t>Religion played an important part in medieval life.</a:t>
            </a:r>
          </a:p>
          <a:p>
            <a:endParaRPr lang="en-US"/>
          </a:p>
        </p:txBody>
      </p:sp>
      <p:sp>
        <p:nvSpPr>
          <p:cNvPr id="12290" name="Rectangle 2"/>
          <p:cNvSpPr>
            <a:spLocks noGrp="1" noChangeArrowheads="1"/>
          </p:cNvSpPr>
          <p:nvPr>
            <p:ph type="title"/>
          </p:nvPr>
        </p:nvSpPr>
        <p:spPr>
          <a:xfrm>
            <a:off x="762000" y="0"/>
            <a:ext cx="7772400" cy="838200"/>
          </a:xfrm>
        </p:spPr>
        <p:txBody>
          <a:bodyPr/>
          <a:lstStyle/>
          <a:p>
            <a:r>
              <a:rPr lang="en-US"/>
              <a:t>One Answer:  Religion</a:t>
            </a:r>
          </a:p>
        </p:txBody>
      </p:sp>
      <p:pic>
        <p:nvPicPr>
          <p:cNvPr id="12292" name="Picture 4" descr="staugglass"/>
          <p:cNvPicPr>
            <a:picLocks noChangeAspect="1" noChangeArrowheads="1"/>
          </p:cNvPicPr>
          <p:nvPr/>
        </p:nvPicPr>
        <p:blipFill>
          <a:blip r:embed="rId2" cstate="print"/>
          <a:srcRect b="4167"/>
          <a:stretch>
            <a:fillRect/>
          </a:stretch>
        </p:blipFill>
        <p:spPr bwMode="auto">
          <a:xfrm>
            <a:off x="0" y="1600200"/>
            <a:ext cx="3363913" cy="5257800"/>
          </a:xfrm>
          <a:prstGeom prst="rect">
            <a:avLst/>
          </a:prstGeom>
          <a:noFill/>
          <a:ln w="19050">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2291">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2291">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2291">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0" y="1447800"/>
            <a:ext cx="9144000" cy="4648200"/>
          </a:xfrm>
        </p:spPr>
        <p:txBody>
          <a:bodyPr/>
          <a:lstStyle/>
          <a:p>
            <a:r>
              <a:rPr lang="en-US" dirty="0" smtClean="0"/>
              <a:t>It was </a:t>
            </a:r>
            <a:r>
              <a:rPr lang="en-US" dirty="0"/>
              <a:t>the Middle </a:t>
            </a:r>
            <a:r>
              <a:rPr lang="en-US" dirty="0" smtClean="0"/>
              <a:t>Ages…</a:t>
            </a:r>
            <a:endParaRPr lang="en-US" dirty="0"/>
          </a:p>
          <a:p>
            <a:pPr lvl="1"/>
            <a:r>
              <a:rPr lang="en-US" dirty="0"/>
              <a:t>Plague</a:t>
            </a:r>
          </a:p>
          <a:p>
            <a:pPr lvl="1"/>
            <a:r>
              <a:rPr lang="en-US" dirty="0"/>
              <a:t>Warfare</a:t>
            </a:r>
          </a:p>
          <a:p>
            <a:pPr lvl="1"/>
            <a:r>
              <a:rPr lang="en-US" dirty="0"/>
              <a:t>High Infant Mortality Rate</a:t>
            </a:r>
          </a:p>
          <a:p>
            <a:pPr lvl="1"/>
            <a:r>
              <a:rPr lang="en-US" dirty="0"/>
              <a:t>Short Life Expectancy</a:t>
            </a:r>
          </a:p>
          <a:p>
            <a:pPr lvl="1"/>
            <a:r>
              <a:rPr lang="en-US" dirty="0"/>
              <a:t>…and if you were a peasant, you lived your whole life in harsh </a:t>
            </a:r>
            <a:r>
              <a:rPr lang="en-US" dirty="0" smtClean="0"/>
              <a:t>conditions…About </a:t>
            </a:r>
            <a:r>
              <a:rPr lang="en-US" dirty="0"/>
              <a:t>the best thing that you had to look forward to was dying and going to </a:t>
            </a:r>
            <a:r>
              <a:rPr lang="en-US" dirty="0" smtClean="0"/>
              <a:t>Heaven</a:t>
            </a:r>
            <a:endParaRPr lang="en-US" dirty="0"/>
          </a:p>
        </p:txBody>
      </p:sp>
      <p:sp>
        <p:nvSpPr>
          <p:cNvPr id="14338" name="Rectangle 2"/>
          <p:cNvSpPr>
            <a:spLocks noGrp="1" noChangeArrowheads="1"/>
          </p:cNvSpPr>
          <p:nvPr>
            <p:ph type="title"/>
          </p:nvPr>
        </p:nvSpPr>
        <p:spPr>
          <a:xfrm>
            <a:off x="0" y="0"/>
            <a:ext cx="9144000" cy="1143000"/>
          </a:xfrm>
        </p:spPr>
        <p:txBody>
          <a:bodyPr/>
          <a:lstStyle/>
          <a:p>
            <a:r>
              <a:rPr lang="en-US"/>
              <a:t>Why was religion important?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heckerboard(down)">
                                      <p:cBhvr>
                                        <p:cTn id="7" dur="500"/>
                                        <p:tgtEl>
                                          <p:spTgt spid="14339">
                                            <p:txEl>
                                              <p:pRg st="0" end="0"/>
                                            </p:txEl>
                                          </p:spTgt>
                                        </p:tgtEl>
                                      </p:cBhvr>
                                    </p:animEffect>
                                  </p:childTnLst>
                                  <p:subTnLst>
                                    <p:animClr clrSpc="rgb" dir="cw">
                                      <p:cBhvr override="childStyle">
                                        <p:cTn dur="1" fill="hold" display="0" masterRel="nextClick" afterEffect="1"/>
                                        <p:tgtEl>
                                          <p:spTgt spid="14339">
                                            <p:txEl>
                                              <p:pRg st="0" end="0"/>
                                            </p:txEl>
                                          </p:spTgt>
                                        </p:tgtEl>
                                        <p:attrNameLst>
                                          <p:attrName>ppt_c</p:attrName>
                                        </p:attrNameLst>
                                      </p:cBhvr>
                                      <p:to>
                                        <a:schemeClr val="bg2"/>
                                      </p:to>
                                    </p:animClr>
                                  </p:subTnLst>
                                </p:cTn>
                              </p:par>
                              <p:par>
                                <p:cTn id="8" presetID="5" presetClass="entr" presetSubtype="5"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checkerboard(down)">
                                      <p:cBhvr>
                                        <p:cTn id="10" dur="500"/>
                                        <p:tgtEl>
                                          <p:spTgt spid="14339">
                                            <p:txEl>
                                              <p:pRg st="1" end="1"/>
                                            </p:txEl>
                                          </p:spTgt>
                                        </p:tgtEl>
                                      </p:cBhvr>
                                    </p:animEffect>
                                  </p:childTnLst>
                                  <p:subTnLst>
                                    <p:animClr clrSpc="rgb" dir="cw">
                                      <p:cBhvr override="childStyle">
                                        <p:cTn dur="1" fill="hold" display="0" masterRel="nextClick" afterEffect="1"/>
                                        <p:tgtEl>
                                          <p:spTgt spid="14339">
                                            <p:txEl>
                                              <p:pRg st="1" end="1"/>
                                            </p:txEl>
                                          </p:spTgt>
                                        </p:tgtEl>
                                        <p:attrNameLst>
                                          <p:attrName>ppt_c</p:attrName>
                                        </p:attrNameLst>
                                      </p:cBhvr>
                                      <p:to>
                                        <a:schemeClr val="bg2"/>
                                      </p:to>
                                    </p:animClr>
                                  </p:subTnLst>
                                </p:cTn>
                              </p:par>
                              <p:par>
                                <p:cTn id="11" presetID="5" presetClass="entr" presetSubtype="5" fill="hold" grpId="0"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checkerboard(down)">
                                      <p:cBhvr>
                                        <p:cTn id="13" dur="500"/>
                                        <p:tgtEl>
                                          <p:spTgt spid="14339">
                                            <p:txEl>
                                              <p:pRg st="2" end="2"/>
                                            </p:txEl>
                                          </p:spTgt>
                                        </p:tgtEl>
                                      </p:cBhvr>
                                    </p:animEffect>
                                  </p:childTnLst>
                                  <p:subTnLst>
                                    <p:animClr clrSpc="rgb" dir="cw">
                                      <p:cBhvr override="childStyle">
                                        <p:cTn dur="1" fill="hold" display="0" masterRel="nextClick" afterEffect="1"/>
                                        <p:tgtEl>
                                          <p:spTgt spid="14339">
                                            <p:txEl>
                                              <p:pRg st="2" end="2"/>
                                            </p:txEl>
                                          </p:spTgt>
                                        </p:tgtEl>
                                        <p:attrNameLst>
                                          <p:attrName>ppt_c</p:attrName>
                                        </p:attrNameLst>
                                      </p:cBhvr>
                                      <p:to>
                                        <a:schemeClr val="bg2"/>
                                      </p:to>
                                    </p:animClr>
                                  </p:subTnLst>
                                </p:cTn>
                              </p:par>
                              <p:par>
                                <p:cTn id="14" presetID="5" presetClass="entr" presetSubtype="5" fill="hold" grpId="0" nodeType="with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checkerboard(down)">
                                      <p:cBhvr>
                                        <p:cTn id="16" dur="500"/>
                                        <p:tgtEl>
                                          <p:spTgt spid="14339">
                                            <p:txEl>
                                              <p:pRg st="3" end="3"/>
                                            </p:txEl>
                                          </p:spTgt>
                                        </p:tgtEl>
                                      </p:cBhvr>
                                    </p:animEffect>
                                  </p:childTnLst>
                                  <p:subTnLst>
                                    <p:animClr clrSpc="rgb" dir="cw">
                                      <p:cBhvr override="childStyle">
                                        <p:cTn dur="1" fill="hold" display="0" masterRel="nextClick" afterEffect="1"/>
                                        <p:tgtEl>
                                          <p:spTgt spid="14339">
                                            <p:txEl>
                                              <p:pRg st="3" end="3"/>
                                            </p:txEl>
                                          </p:spTgt>
                                        </p:tgtEl>
                                        <p:attrNameLst>
                                          <p:attrName>ppt_c</p:attrName>
                                        </p:attrNameLst>
                                      </p:cBhvr>
                                      <p:to>
                                        <a:schemeClr val="bg2"/>
                                      </p:to>
                                    </p:animClr>
                                  </p:subTnLst>
                                </p:cTn>
                              </p:par>
                              <p:par>
                                <p:cTn id="17" presetID="5" presetClass="entr" presetSubtype="5" fill="hold" grpId="0"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Effect transition="in" filter="checkerboard(down)">
                                      <p:cBhvr>
                                        <p:cTn id="19" dur="500"/>
                                        <p:tgtEl>
                                          <p:spTgt spid="14339">
                                            <p:txEl>
                                              <p:pRg st="4" end="4"/>
                                            </p:txEl>
                                          </p:spTgt>
                                        </p:tgtEl>
                                      </p:cBhvr>
                                    </p:animEffect>
                                  </p:childTnLst>
                                  <p:subTnLst>
                                    <p:animClr clrSpc="rgb" dir="cw">
                                      <p:cBhvr override="childStyle">
                                        <p:cTn dur="1" fill="hold" display="0" masterRel="nextClick" afterEffect="1"/>
                                        <p:tgtEl>
                                          <p:spTgt spid="14339">
                                            <p:txEl>
                                              <p:pRg st="4" end="4"/>
                                            </p:txEl>
                                          </p:spTgt>
                                        </p:tgtEl>
                                        <p:attrNameLst>
                                          <p:attrName>ppt_c</p:attrName>
                                        </p:attrNameLst>
                                      </p:cBhvr>
                                      <p:to>
                                        <a:schemeClr val="bg2"/>
                                      </p:to>
                                    </p:animClr>
                                  </p:subTnLst>
                                </p:cTn>
                              </p:par>
                              <p:par>
                                <p:cTn id="20" presetID="5" presetClass="entr" presetSubtype="5" fill="hold" grpId="0" nodeType="withEffect">
                                  <p:stCondLst>
                                    <p:cond delay="0"/>
                                  </p:stCondLst>
                                  <p:childTnLst>
                                    <p:set>
                                      <p:cBhvr>
                                        <p:cTn id="21" dur="1" fill="hold">
                                          <p:stCondLst>
                                            <p:cond delay="0"/>
                                          </p:stCondLst>
                                        </p:cTn>
                                        <p:tgtEl>
                                          <p:spTgt spid="14339">
                                            <p:txEl>
                                              <p:pRg st="5" end="5"/>
                                            </p:txEl>
                                          </p:spTgt>
                                        </p:tgtEl>
                                        <p:attrNameLst>
                                          <p:attrName>style.visibility</p:attrName>
                                        </p:attrNameLst>
                                      </p:cBhvr>
                                      <p:to>
                                        <p:strVal val="visible"/>
                                      </p:to>
                                    </p:set>
                                    <p:animEffect transition="in" filter="checkerboard(down)">
                                      <p:cBhvr>
                                        <p:cTn id="22" dur="500"/>
                                        <p:tgtEl>
                                          <p:spTgt spid="14339">
                                            <p:txEl>
                                              <p:pRg st="5" end="5"/>
                                            </p:txEl>
                                          </p:spTgt>
                                        </p:tgtEl>
                                      </p:cBhvr>
                                    </p:animEffect>
                                  </p:childTnLst>
                                  <p:subTnLst>
                                    <p:animClr clrSpc="rgb" dir="cw">
                                      <p:cBhvr override="childStyle">
                                        <p:cTn dur="1" fill="hold" display="0" masterRel="nextClick" afterEffect="1"/>
                                        <p:tgtEl>
                                          <p:spTgt spid="14339">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828800"/>
            <a:ext cx="8229600" cy="1219200"/>
          </a:xfrm>
        </p:spPr>
        <p:txBody>
          <a:bodyPr>
            <a:normAutofit fontScale="90000"/>
          </a:bodyPr>
          <a:lstStyle/>
          <a:p>
            <a:r>
              <a:rPr lang="en-US" b="1" dirty="0">
                <a:solidFill>
                  <a:schemeClr val="bg1"/>
                </a:solidFill>
              </a:rPr>
              <a:t>England was divided among very strict class/economic </a:t>
            </a:r>
            <a:r>
              <a:rPr lang="en-US" b="1" dirty="0" smtClean="0">
                <a:solidFill>
                  <a:schemeClr val="bg1"/>
                </a:solidFill>
              </a:rPr>
              <a:t>lines; </a:t>
            </a:r>
            <a:r>
              <a:rPr lang="en-US" sz="4000" b="1" dirty="0" smtClean="0">
                <a:solidFill>
                  <a:schemeClr val="bg1"/>
                </a:solidFill>
              </a:rPr>
              <a:t>thus, Heaven was often described as a white shining castle in the sky.</a:t>
            </a:r>
            <a:r>
              <a:rPr lang="en-US" dirty="0" smtClean="0"/>
              <a:t/>
            </a:r>
            <a:br>
              <a:rPr lang="en-US" dirty="0" smtClean="0"/>
            </a:br>
            <a:endParaRPr lang="en-US" dirty="0"/>
          </a:p>
        </p:txBody>
      </p:sp>
      <p:pic>
        <p:nvPicPr>
          <p:cNvPr id="15367" name="Picture 7" descr="England_white_castle"/>
          <p:cNvPicPr>
            <a:picLocks noChangeAspect="1" noChangeArrowheads="1"/>
          </p:cNvPicPr>
          <p:nvPr/>
        </p:nvPicPr>
        <p:blipFill>
          <a:blip r:embed="rId3" cstate="print"/>
          <a:srcRect/>
          <a:stretch>
            <a:fillRect/>
          </a:stretch>
        </p:blipFill>
        <p:spPr bwMode="auto">
          <a:xfrm>
            <a:off x="1600200" y="2438400"/>
            <a:ext cx="5410200" cy="4244926"/>
          </a:xfrm>
          <a:prstGeom prst="rect">
            <a:avLst/>
          </a:prstGeom>
          <a:noFill/>
          <a:ln w="3175">
            <a:solidFill>
              <a:srgbClr val="000000"/>
            </a:solidFill>
            <a:miter lim="800000"/>
            <a:headEnd/>
            <a:tailEnd/>
          </a:ln>
        </p:spPr>
      </p:pic>
    </p:spTree>
  </p:cSld>
  <p:clrMapOvr>
    <a:masterClrMapping/>
  </p:clrMapOvr>
  <p:transition spd="slow"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5000"/>
                                  </p:stCondLst>
                                  <p:childTnLst>
                                    <p:set>
                                      <p:cBhvr>
                                        <p:cTn id="6" dur="1" fill="hold">
                                          <p:stCondLst>
                                            <p:cond delay="0"/>
                                          </p:stCondLst>
                                        </p:cTn>
                                        <p:tgtEl>
                                          <p:spTgt spid="15367"/>
                                        </p:tgtEl>
                                        <p:attrNameLst>
                                          <p:attrName>style.visibility</p:attrName>
                                        </p:attrNameLst>
                                      </p:cBhvr>
                                      <p:to>
                                        <p:strVal val="visible"/>
                                      </p:to>
                                    </p:set>
                                    <p:anim calcmode="lin" valueType="num">
                                      <p:cBhvr>
                                        <p:cTn id="7" dur="500" fill="hold"/>
                                        <p:tgtEl>
                                          <p:spTgt spid="15367"/>
                                        </p:tgtEl>
                                        <p:attrNameLst>
                                          <p:attrName>ppt_w</p:attrName>
                                        </p:attrNameLst>
                                      </p:cBhvr>
                                      <p:tavLst>
                                        <p:tav tm="0">
                                          <p:val>
                                            <p:fltVal val="0"/>
                                          </p:val>
                                        </p:tav>
                                        <p:tav tm="100000">
                                          <p:val>
                                            <p:strVal val="#ppt_w"/>
                                          </p:val>
                                        </p:tav>
                                      </p:tavLst>
                                    </p:anim>
                                    <p:anim calcmode="lin" valueType="num">
                                      <p:cBhvr>
                                        <p:cTn id="8" dur="500" fill="hold"/>
                                        <p:tgtEl>
                                          <p:spTgt spid="153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229600" cy="1219200"/>
          </a:xfrm>
        </p:spPr>
        <p:txBody>
          <a:bodyPr/>
          <a:lstStyle/>
          <a:p>
            <a:r>
              <a:rPr lang="en-US" sz="4000" dirty="0" smtClean="0"/>
              <a:t>Canterbury </a:t>
            </a:r>
            <a:r>
              <a:rPr lang="en-US" sz="4000" dirty="0"/>
              <a:t>was a Pilgrimage </a:t>
            </a:r>
            <a:r>
              <a:rPr lang="en-US" sz="4000" dirty="0" smtClean="0"/>
              <a:t>Site…</a:t>
            </a:r>
            <a:endParaRPr lang="en-US" dirty="0"/>
          </a:p>
        </p:txBody>
      </p:sp>
      <p:sp>
        <p:nvSpPr>
          <p:cNvPr id="13315" name="Rectangle 3"/>
          <p:cNvSpPr>
            <a:spLocks noGrp="1" noChangeArrowheads="1"/>
          </p:cNvSpPr>
          <p:nvPr>
            <p:ph type="subTitle" idx="4294967295"/>
          </p:nvPr>
        </p:nvSpPr>
        <p:spPr>
          <a:xfrm>
            <a:off x="0" y="914400"/>
            <a:ext cx="9144000" cy="1143000"/>
          </a:xfrm>
        </p:spPr>
        <p:txBody>
          <a:bodyPr/>
          <a:lstStyle/>
          <a:p>
            <a:r>
              <a:rPr lang="en-US" sz="2800" dirty="0"/>
              <a:t>People of all classes went on pilgrimages to holy sites to ask for help with medical, financial or other problems.</a:t>
            </a:r>
            <a:endParaRPr lang="en-US" dirty="0"/>
          </a:p>
        </p:txBody>
      </p:sp>
      <p:pic>
        <p:nvPicPr>
          <p:cNvPr id="13316" name="Picture 4" descr="cantwindow"/>
          <p:cNvPicPr>
            <a:picLocks noChangeAspect="1" noChangeArrowheads="1"/>
          </p:cNvPicPr>
          <p:nvPr/>
        </p:nvPicPr>
        <p:blipFill>
          <a:blip r:embed="rId2" cstate="print"/>
          <a:srcRect/>
          <a:stretch>
            <a:fillRect/>
          </a:stretch>
        </p:blipFill>
        <p:spPr bwMode="auto">
          <a:xfrm>
            <a:off x="1828800" y="1828800"/>
            <a:ext cx="5181600" cy="4800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4648200"/>
            <a:ext cx="6705600" cy="1219200"/>
          </a:xfrm>
        </p:spPr>
        <p:txBody>
          <a:bodyPr>
            <a:normAutofit fontScale="90000"/>
          </a:bodyPr>
          <a:lstStyle/>
          <a:p>
            <a:pPr algn="l"/>
            <a:r>
              <a:rPr lang="en-US" sz="3600" dirty="0">
                <a:solidFill>
                  <a:schemeClr val="tx1"/>
                </a:solidFill>
              </a:rPr>
              <a:t>The fact that Chaucer wrote in English (</a:t>
            </a:r>
            <a:r>
              <a:rPr lang="en-US" sz="3600" i="1" dirty="0">
                <a:solidFill>
                  <a:schemeClr val="tx1"/>
                </a:solidFill>
              </a:rPr>
              <a:t>Middle English</a:t>
            </a:r>
            <a:r>
              <a:rPr lang="en-US" sz="3600" dirty="0">
                <a:solidFill>
                  <a:schemeClr val="tx1"/>
                </a:solidFill>
              </a:rPr>
              <a:t>), rather than French or Latin like many of his fellow writers, meant that ordinary folk could enjoy </a:t>
            </a:r>
            <a:r>
              <a:rPr lang="en-US" sz="3600" b="1" i="1" dirty="0">
                <a:solidFill>
                  <a:schemeClr val="tx1"/>
                </a:solidFill>
              </a:rPr>
              <a:t>The</a:t>
            </a:r>
            <a:r>
              <a:rPr lang="en-US" sz="3600" i="1" dirty="0">
                <a:solidFill>
                  <a:schemeClr val="tx1"/>
                </a:solidFill>
              </a:rPr>
              <a:t> </a:t>
            </a:r>
            <a:r>
              <a:rPr lang="en-US" sz="3600" b="1" i="1" dirty="0">
                <a:solidFill>
                  <a:schemeClr val="tx1"/>
                </a:solidFill>
              </a:rPr>
              <a:t>Canterbury Tales</a:t>
            </a:r>
            <a:r>
              <a:rPr lang="en-US" sz="3600" i="1" dirty="0">
                <a:solidFill>
                  <a:schemeClr val="tx1"/>
                </a:solidFill>
              </a:rPr>
              <a:t> </a:t>
            </a:r>
            <a:r>
              <a:rPr lang="en-US" sz="3600" dirty="0">
                <a:solidFill>
                  <a:schemeClr val="tx1"/>
                </a:solidFill>
              </a:rPr>
              <a:t>and their vivid characters</a:t>
            </a:r>
            <a:r>
              <a:rPr lang="en-US" sz="3600" dirty="0" smtClean="0">
                <a:solidFill>
                  <a:schemeClr val="tx1"/>
                </a:solidFill>
              </a:rPr>
              <a:t>.</a:t>
            </a:r>
            <a:br>
              <a:rPr lang="en-US" sz="3600" dirty="0" smtClean="0">
                <a:solidFill>
                  <a:schemeClr val="tx1"/>
                </a:solidFill>
              </a:rPr>
            </a:br>
            <a:r>
              <a:rPr lang="en-US" sz="3600" dirty="0">
                <a:solidFill>
                  <a:schemeClr val="tx1"/>
                </a:solidFill>
              </a:rPr>
              <a:t/>
            </a:r>
            <a:br>
              <a:rPr lang="en-US" sz="3600" dirty="0">
                <a:solidFill>
                  <a:schemeClr val="tx1"/>
                </a:solidFill>
              </a:rPr>
            </a:br>
            <a:r>
              <a:rPr lang="en-US" sz="3600" dirty="0" smtClean="0">
                <a:solidFill>
                  <a:schemeClr val="tx1"/>
                </a:solidFill>
              </a:rPr>
              <a:t>He composed the </a:t>
            </a:r>
            <a:r>
              <a:rPr lang="en-US" sz="3600" b="1" i="1" dirty="0" smtClean="0">
                <a:solidFill>
                  <a:schemeClr val="tx1"/>
                </a:solidFill>
              </a:rPr>
              <a:t>Canterbury Tales </a:t>
            </a:r>
            <a:r>
              <a:rPr lang="en-US" sz="3600" dirty="0" smtClean="0">
                <a:solidFill>
                  <a:schemeClr val="tx1"/>
                </a:solidFill>
              </a:rPr>
              <a:t>as if her were going to read them aloud.</a:t>
            </a:r>
            <a:r>
              <a:rPr lang="en-US" dirty="0">
                <a:solidFill>
                  <a:schemeClr val="tx1"/>
                </a:solidFill>
                <a:latin typeface="Arial" charset="0"/>
              </a:rPr>
              <a:t/>
            </a:r>
            <a:br>
              <a:rPr lang="en-US" dirty="0">
                <a:solidFill>
                  <a:schemeClr val="tx1"/>
                </a:solidFill>
                <a:latin typeface="Arial" charset="0"/>
              </a:rPr>
            </a:br>
            <a:endParaRPr lang="en-US" dirty="0">
              <a:solidFill>
                <a:schemeClr val="tx1"/>
              </a:solidFill>
              <a:latin typeface="Arial" charset="0"/>
            </a:endParaRPr>
          </a:p>
        </p:txBody>
      </p:sp>
      <p:pic>
        <p:nvPicPr>
          <p:cNvPr id="18436" name="Picture 4" descr="nunspriest"/>
          <p:cNvPicPr>
            <a:picLocks noChangeAspect="1" noChangeArrowheads="1"/>
          </p:cNvPicPr>
          <p:nvPr/>
        </p:nvPicPr>
        <p:blipFill>
          <a:blip r:embed="rId2" cstate="print"/>
          <a:srcRect/>
          <a:stretch>
            <a:fillRect/>
          </a:stretch>
        </p:blipFill>
        <p:spPr bwMode="auto">
          <a:xfrm>
            <a:off x="6646863" y="1600200"/>
            <a:ext cx="2497137" cy="4343400"/>
          </a:xfrm>
          <a:prstGeom prst="rect">
            <a:avLst/>
          </a:prstGeom>
          <a:noFill/>
          <a:ln w="12700">
            <a:solidFill>
              <a:srgbClr val="000000"/>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343400"/>
            <a:ext cx="8686800" cy="1143000"/>
          </a:xfrm>
        </p:spPr>
        <p:txBody>
          <a:bodyPr>
            <a:normAutofit fontScale="90000"/>
          </a:bodyPr>
          <a:lstStyle/>
          <a:p>
            <a:r>
              <a:rPr lang="en-US" sz="3600" dirty="0">
                <a:solidFill>
                  <a:schemeClr val="tx1"/>
                </a:solidFill>
              </a:rPr>
              <a:t>The late fourteenth century world was still very much one of the spoken word. Books were copied out by hand and were a rare luxury till the advent of the printing press 70 years later. The educated elite could read, but they preferred to hear texts read out loud for entertainment. </a:t>
            </a:r>
            <a:r>
              <a:rPr lang="en-US" sz="3600" b="1" i="1" dirty="0">
                <a:solidFill>
                  <a:schemeClr val="tx1"/>
                </a:solidFill>
              </a:rPr>
              <a:t>The Canterbury Tales</a:t>
            </a:r>
            <a:r>
              <a:rPr lang="en-US" sz="3600" dirty="0">
                <a:solidFill>
                  <a:schemeClr val="tx1"/>
                </a:solidFill>
              </a:rPr>
              <a:t>, with their earthy humor and </a:t>
            </a:r>
            <a:r>
              <a:rPr lang="en-US" sz="3600" dirty="0" smtClean="0">
                <a:solidFill>
                  <a:schemeClr val="tx1"/>
                </a:solidFill>
              </a:rPr>
              <a:t>vivid </a:t>
            </a:r>
            <a:r>
              <a:rPr lang="en-US" sz="3600" dirty="0">
                <a:solidFill>
                  <a:schemeClr val="tx1"/>
                </a:solidFill>
              </a:rPr>
              <a:t>dialogue, were a </a:t>
            </a:r>
            <a:r>
              <a:rPr lang="en-US" sz="3600" dirty="0" smtClean="0">
                <a:solidFill>
                  <a:schemeClr val="tx1"/>
                </a:solidFill>
              </a:rPr>
              <a:t>success and appealed to all. </a:t>
            </a:r>
            <a:r>
              <a:rPr lang="en-US" sz="3600" dirty="0">
                <a:solidFill>
                  <a:schemeClr val="tx1"/>
                </a:solidFill>
                <a:latin typeface="Arial" charset="0"/>
              </a:rPr>
              <a:t/>
            </a:r>
            <a:br>
              <a:rPr lang="en-US" sz="3600" dirty="0">
                <a:solidFill>
                  <a:schemeClr val="tx1"/>
                </a:solidFill>
                <a:latin typeface="Arial" charset="0"/>
              </a:rPr>
            </a:br>
            <a:endParaRPr lang="en-US"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haucer art with characters"/>
          <p:cNvPicPr>
            <a:picLocks noChangeAspect="1" noChangeArrowheads="1"/>
          </p:cNvPicPr>
          <p:nvPr/>
        </p:nvPicPr>
        <p:blipFill>
          <a:blip r:embed="rId2" cstate="print"/>
          <a:srcRect/>
          <a:stretch>
            <a:fillRect/>
          </a:stretch>
        </p:blipFill>
        <p:spPr bwMode="auto">
          <a:xfrm>
            <a:off x="0" y="0"/>
            <a:ext cx="9144000" cy="6856413"/>
          </a:xfrm>
          <a:prstGeom prst="rect">
            <a:avLst/>
          </a:prstGeom>
          <a:noFill/>
        </p:spPr>
      </p:pic>
      <p:sp>
        <p:nvSpPr>
          <p:cNvPr id="31747" name="Text Box 3"/>
          <p:cNvSpPr txBox="1">
            <a:spLocks noChangeArrowheads="1"/>
          </p:cNvSpPr>
          <p:nvPr/>
        </p:nvSpPr>
        <p:spPr bwMode="auto">
          <a:xfrm>
            <a:off x="0" y="4800600"/>
            <a:ext cx="1905000" cy="1552575"/>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Chaucer surrounded by his characters.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0"/>
            <a:ext cx="7772400" cy="762000"/>
          </a:xfrm>
        </p:spPr>
        <p:txBody>
          <a:bodyPr/>
          <a:lstStyle/>
          <a:p>
            <a:r>
              <a:rPr lang="en-US" dirty="0" smtClean="0"/>
              <a:t>Bio</a:t>
            </a:r>
            <a:endParaRPr lang="en-US" dirty="0"/>
          </a:p>
        </p:txBody>
      </p:sp>
      <p:sp>
        <p:nvSpPr>
          <p:cNvPr id="3075" name="Rectangle 3"/>
          <p:cNvSpPr>
            <a:spLocks noGrp="1" noChangeArrowheads="1"/>
          </p:cNvSpPr>
          <p:nvPr>
            <p:ph type="body" sz="half" idx="1"/>
          </p:nvPr>
        </p:nvSpPr>
        <p:spPr>
          <a:xfrm>
            <a:off x="0" y="762000"/>
            <a:ext cx="8839200" cy="5867400"/>
          </a:xfrm>
        </p:spPr>
        <p:txBody>
          <a:bodyPr/>
          <a:lstStyle/>
          <a:p>
            <a:r>
              <a:rPr lang="en-US" sz="2800" dirty="0"/>
              <a:t>Born </a:t>
            </a:r>
            <a:r>
              <a:rPr lang="en-US" sz="2800" dirty="0" smtClean="0"/>
              <a:t>around 1344 – though this date, like so much else in his life is based on inference, he may have been born a few years earlier. He was probably born at home in the wine-marketing area of London, the </a:t>
            </a:r>
            <a:r>
              <a:rPr lang="en-US" sz="2800" dirty="0" err="1" smtClean="0"/>
              <a:t>Vintry</a:t>
            </a:r>
            <a:r>
              <a:rPr lang="en-US" sz="2800" dirty="0" smtClean="0"/>
              <a:t>, a short distance from the bank of the Thames.</a:t>
            </a:r>
            <a:endParaRPr lang="en-US" sz="2800" dirty="0"/>
          </a:p>
          <a:p>
            <a:r>
              <a:rPr lang="en-US" sz="2800" dirty="0"/>
              <a:t>Son of a prosperous </a:t>
            </a:r>
            <a:r>
              <a:rPr lang="en-US" sz="2800" dirty="0" smtClean="0"/>
              <a:t>London wine merchant – John Chaucer</a:t>
            </a:r>
            <a:endParaRPr lang="en-US" sz="2800" dirty="0"/>
          </a:p>
          <a:p>
            <a:r>
              <a:rPr lang="en-US" sz="2800" dirty="0" smtClean="0"/>
              <a:t>He was well educated. In </a:t>
            </a:r>
            <a:r>
              <a:rPr lang="en-US" sz="2800" dirty="0"/>
              <a:t>mid teens, he was placed in the service of the Countess of Ulster so he could obtain more education and be schooled in court and society </a:t>
            </a:r>
            <a:r>
              <a:rPr lang="en-US" sz="2800" dirty="0" smtClean="0"/>
              <a:t>life. He also studied law at the Inner Temple</a:t>
            </a:r>
            <a:endParaRPr lang="en-US" sz="2800" dirty="0"/>
          </a:p>
          <a:p>
            <a:r>
              <a:rPr lang="en-US" sz="2800" dirty="0"/>
              <a:t>Thus, he would have learned Latin and some Greek as well as perhaps some French and Italian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075">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075">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075">
                                            <p:txEl>
                                              <p:pRg st="2" end="2"/>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075">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228600"/>
            <a:ext cx="7772400" cy="762000"/>
          </a:xfrm>
        </p:spPr>
        <p:txBody>
          <a:bodyPr/>
          <a:lstStyle/>
          <a:p>
            <a:r>
              <a:rPr lang="en-US" dirty="0" smtClean="0"/>
              <a:t>Bio (continued)</a:t>
            </a:r>
            <a:endParaRPr lang="en-US" dirty="0"/>
          </a:p>
        </p:txBody>
      </p:sp>
      <p:sp>
        <p:nvSpPr>
          <p:cNvPr id="4099" name="Rectangle 3"/>
          <p:cNvSpPr>
            <a:spLocks noGrp="1" noChangeArrowheads="1"/>
          </p:cNvSpPr>
          <p:nvPr>
            <p:ph type="body" sz="half" idx="1"/>
          </p:nvPr>
        </p:nvSpPr>
        <p:spPr>
          <a:xfrm>
            <a:off x="228600" y="990600"/>
            <a:ext cx="4953000" cy="4572000"/>
          </a:xfrm>
        </p:spPr>
        <p:txBody>
          <a:bodyPr>
            <a:normAutofit lnSpcReduction="10000"/>
          </a:bodyPr>
          <a:lstStyle/>
          <a:p>
            <a:pPr>
              <a:spcBef>
                <a:spcPts val="500"/>
              </a:spcBef>
              <a:spcAft>
                <a:spcPts val="500"/>
              </a:spcAft>
            </a:pPr>
            <a:r>
              <a:rPr lang="en-US" sz="2400" dirty="0"/>
              <a:t>In, 1359 he was captured by the French </a:t>
            </a:r>
            <a:r>
              <a:rPr lang="en-US" sz="2400" dirty="0" smtClean="0"/>
              <a:t>during </a:t>
            </a:r>
            <a:r>
              <a:rPr lang="en-US" sz="2400" dirty="0"/>
              <a:t>the Hundred Years' War while serving in English army; ransomed by King Edward III a year </a:t>
            </a:r>
            <a:r>
              <a:rPr lang="en-US" sz="2400" dirty="0" smtClean="0"/>
              <a:t>later. </a:t>
            </a:r>
          </a:p>
          <a:p>
            <a:pPr>
              <a:spcBef>
                <a:spcPts val="500"/>
              </a:spcBef>
              <a:spcAft>
                <a:spcPts val="500"/>
              </a:spcAft>
            </a:pPr>
            <a:r>
              <a:rPr lang="en-US" sz="2400" dirty="0" smtClean="0"/>
              <a:t>Nothing is known about Chaucer’s life following March 1, 1360, when the ransom was paid.</a:t>
            </a:r>
            <a:endParaRPr lang="en-US" sz="2400" dirty="0"/>
          </a:p>
          <a:p>
            <a:pPr>
              <a:spcBef>
                <a:spcPts val="500"/>
              </a:spcBef>
              <a:spcAft>
                <a:spcPts val="500"/>
              </a:spcAft>
            </a:pPr>
            <a:r>
              <a:rPr lang="en-US" sz="2400" dirty="0"/>
              <a:t>Chaucer joined the royal household </a:t>
            </a:r>
            <a:r>
              <a:rPr lang="en-US" sz="2400" dirty="0" smtClean="0"/>
              <a:t>of King Edward III and </a:t>
            </a:r>
            <a:r>
              <a:rPr lang="en-US" sz="2400" dirty="0"/>
              <a:t>became a trusted messenger and minor </a:t>
            </a:r>
            <a:r>
              <a:rPr lang="en-US" sz="2400" dirty="0" smtClean="0"/>
              <a:t>diplomat.</a:t>
            </a:r>
            <a:endParaRPr lang="en-US" sz="2400" dirty="0">
              <a:solidFill>
                <a:srgbClr val="0000FF"/>
              </a:solidFill>
            </a:endParaRPr>
          </a:p>
          <a:p>
            <a:pPr>
              <a:spcBef>
                <a:spcPts val="500"/>
              </a:spcBef>
              <a:spcAft>
                <a:spcPts val="500"/>
              </a:spcAft>
            </a:pPr>
            <a:endParaRPr lang="en-US" sz="2400" dirty="0">
              <a:solidFill>
                <a:srgbClr val="0000FF"/>
              </a:solidFill>
            </a:endParaRPr>
          </a:p>
          <a:p>
            <a:pPr>
              <a:spcBef>
                <a:spcPts val="500"/>
              </a:spcBef>
              <a:spcAft>
                <a:spcPts val="500"/>
              </a:spcAft>
            </a:pPr>
            <a:endParaRPr lang="en-US" sz="2400" dirty="0"/>
          </a:p>
          <a:p>
            <a:endParaRPr lang="en-US" sz="2400" dirty="0"/>
          </a:p>
        </p:txBody>
      </p:sp>
      <p:pic>
        <p:nvPicPr>
          <p:cNvPr id="4101" name="Picture 5" descr="chaucer2"/>
          <p:cNvPicPr>
            <a:picLocks noChangeAspect="1" noChangeArrowheads="1"/>
          </p:cNvPicPr>
          <p:nvPr/>
        </p:nvPicPr>
        <p:blipFill>
          <a:blip r:embed="rId2" cstate="print"/>
          <a:srcRect/>
          <a:stretch>
            <a:fillRect/>
          </a:stretch>
        </p:blipFill>
        <p:spPr bwMode="auto">
          <a:xfrm>
            <a:off x="5410200" y="1371600"/>
            <a:ext cx="3454400" cy="4419600"/>
          </a:xfrm>
          <a:prstGeom prst="rect">
            <a:avLst/>
          </a:prstGeom>
          <a:noFill/>
          <a:ln w="28575">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099">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099">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099">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1371600"/>
            <a:ext cx="7772400" cy="5257800"/>
          </a:xfrm>
        </p:spPr>
        <p:txBody>
          <a:bodyPr>
            <a:normAutofit lnSpcReduction="10000"/>
          </a:bodyPr>
          <a:lstStyle/>
          <a:p>
            <a:r>
              <a:rPr lang="en-US" sz="2400" dirty="0" smtClean="0"/>
              <a:t>From 1367 to 1386, as a member of the royal household Chaucer seemed to have prospered greatly. He was frequently called upon to make trips abroad in service of the King.</a:t>
            </a:r>
          </a:p>
          <a:p>
            <a:r>
              <a:rPr lang="en-US" sz="2400" dirty="0" smtClean="0"/>
              <a:t>In 1374 Chaucer was made Controller of the Customs and Subsidies on Wool for the port of London. In 1385 he was appointed as a Justice of Peace and held that position until 1386.</a:t>
            </a:r>
          </a:p>
          <a:p>
            <a:r>
              <a:rPr lang="en-US" sz="2400" dirty="0" smtClean="0"/>
              <a:t>He retired early and around 1388, he was badly in debt and no longer received royal annuity. His retirement came to an end in 1389 when King Richard II appointed Chaucer Clerk of London. He held that position until 1399.</a:t>
            </a:r>
          </a:p>
          <a:p>
            <a:r>
              <a:rPr lang="en-US" sz="2400" dirty="0" smtClean="0"/>
              <a:t>According to the tomb in Westminster Abbey - He died October 25, 1400.</a:t>
            </a:r>
          </a:p>
          <a:p>
            <a:endParaRPr lang="en-US" dirty="0"/>
          </a:p>
        </p:txBody>
      </p:sp>
      <p:sp>
        <p:nvSpPr>
          <p:cNvPr id="5" name="Title 4"/>
          <p:cNvSpPr>
            <a:spLocks noGrp="1"/>
          </p:cNvSpPr>
          <p:nvPr>
            <p:ph type="title"/>
          </p:nvPr>
        </p:nvSpPr>
        <p:spPr>
          <a:xfrm>
            <a:off x="685800" y="228600"/>
            <a:ext cx="7772400" cy="1143000"/>
          </a:xfrm>
        </p:spPr>
        <p:txBody>
          <a:bodyPr/>
          <a:lstStyle/>
          <a:p>
            <a:r>
              <a:rPr lang="en-US" dirty="0" smtClean="0"/>
              <a:t>Bio (continued)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5105400"/>
            <a:ext cx="9144000" cy="1600200"/>
          </a:xfrm>
        </p:spPr>
        <p:txBody>
          <a:bodyPr>
            <a:normAutofit fontScale="90000"/>
          </a:bodyPr>
          <a:lstStyle/>
          <a:p>
            <a:r>
              <a:rPr lang="en-US" dirty="0"/>
              <a:t>In </a:t>
            </a:r>
            <a:r>
              <a:rPr lang="en-US" b="1" i="1" dirty="0"/>
              <a:t>The Canterbury Tales</a:t>
            </a:r>
            <a:r>
              <a:rPr lang="en-US" dirty="0"/>
              <a:t>, Chaucer wrote about the people he had met along the </a:t>
            </a:r>
            <a:r>
              <a:rPr lang="en-US" dirty="0" smtClean="0"/>
              <a:t>way…</a:t>
            </a:r>
            <a:endParaRPr lang="en-US" dirty="0"/>
          </a:p>
        </p:txBody>
      </p:sp>
      <p:pic>
        <p:nvPicPr>
          <p:cNvPr id="4" name="Picture 3" descr="0140424385.jpg"/>
          <p:cNvPicPr>
            <a:picLocks noChangeAspect="1"/>
          </p:cNvPicPr>
          <p:nvPr/>
        </p:nvPicPr>
        <p:blipFill>
          <a:blip r:embed="rId2" cstate="print"/>
          <a:stretch>
            <a:fillRect/>
          </a:stretch>
        </p:blipFill>
        <p:spPr>
          <a:xfrm>
            <a:off x="2895600" y="609600"/>
            <a:ext cx="3143250" cy="4762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0" y="1447800"/>
            <a:ext cx="9144000" cy="5257800"/>
          </a:xfrm>
        </p:spPr>
        <p:txBody>
          <a:bodyPr/>
          <a:lstStyle/>
          <a:p>
            <a:r>
              <a:rPr lang="en-US" dirty="0"/>
              <a:t>Their job</a:t>
            </a:r>
          </a:p>
          <a:p>
            <a:r>
              <a:rPr lang="en-US" dirty="0"/>
              <a:t>The type and color of their clothing</a:t>
            </a:r>
          </a:p>
          <a:p>
            <a:r>
              <a:rPr lang="en-US" dirty="0"/>
              <a:t>Their “accessories” (jewelry, pets, other portables)</a:t>
            </a:r>
          </a:p>
          <a:p>
            <a:r>
              <a:rPr lang="en-US" dirty="0"/>
              <a:t>The way they act</a:t>
            </a:r>
          </a:p>
          <a:p>
            <a:r>
              <a:rPr lang="en-US" dirty="0"/>
              <a:t>Their income</a:t>
            </a:r>
          </a:p>
          <a:p>
            <a:r>
              <a:rPr lang="en-US" dirty="0"/>
              <a:t>Their “secrets”</a:t>
            </a:r>
          </a:p>
          <a:p>
            <a:r>
              <a:rPr lang="en-US" dirty="0"/>
              <a:t>Their status in society as a whole</a:t>
            </a:r>
          </a:p>
          <a:p>
            <a:r>
              <a:rPr lang="en-US" dirty="0"/>
              <a:t>The way they speak / their slang or accent</a:t>
            </a:r>
          </a:p>
          <a:p>
            <a:r>
              <a:rPr lang="en-US" dirty="0"/>
              <a:t>Their mode of transportation</a:t>
            </a:r>
          </a:p>
          <a:p>
            <a:endParaRPr lang="en-US" dirty="0"/>
          </a:p>
        </p:txBody>
      </p:sp>
      <p:sp>
        <p:nvSpPr>
          <p:cNvPr id="9218" name="Rectangle 2"/>
          <p:cNvSpPr>
            <a:spLocks noGrp="1" noChangeArrowheads="1"/>
          </p:cNvSpPr>
          <p:nvPr>
            <p:ph type="title"/>
          </p:nvPr>
        </p:nvSpPr>
        <p:spPr>
          <a:xfrm>
            <a:off x="762000" y="0"/>
            <a:ext cx="7772400" cy="1447800"/>
          </a:xfrm>
        </p:spPr>
        <p:txBody>
          <a:bodyPr>
            <a:normAutofit fontScale="90000"/>
          </a:bodyPr>
          <a:lstStyle/>
          <a:p>
            <a:r>
              <a:rPr lang="en-US" sz="2800" b="1" dirty="0" smtClean="0"/>
              <a:t>If you were doing the same thing today, think about the variety of types of people you know and have encountered. You would describe </a:t>
            </a:r>
            <a:r>
              <a:rPr lang="en-US" sz="2800" b="1" dirty="0"/>
              <a:t>them by: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21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2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9">
                                            <p:txEl>
                                              <p:pRg st="0" end="0"/>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9219">
                                            <p:txEl>
                                              <p:pRg st="0" end="0"/>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 calcmode="lin" valueType="num">
                                      <p:cBhvr>
                                        <p:cTn id="15" dur="10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21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21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9219">
                                            <p:txEl>
                                              <p:pRg st="1" end="1"/>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9219">
                                            <p:txEl>
                                              <p:pRg st="1" end="1"/>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9219">
                                            <p:txEl>
                                              <p:pRg st="2" end="2"/>
                                            </p:txEl>
                                          </p:spTgt>
                                        </p:tgtEl>
                                        <p:attrNameLst>
                                          <p:attrName>style.visibility</p:attrName>
                                        </p:attrNameLst>
                                      </p:cBhvr>
                                      <p:to>
                                        <p:strVal val="visible"/>
                                      </p:to>
                                    </p:set>
                                    <p:anim calcmode="lin" valueType="num">
                                      <p:cBhvr>
                                        <p:cTn id="23" dur="10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21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21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9219">
                                            <p:txEl>
                                              <p:pRg st="2" end="2"/>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9219">
                                            <p:txEl>
                                              <p:pRg st="2" end="2"/>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p:cTn id="31" dur="10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21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21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9219">
                                            <p:txEl>
                                              <p:pRg st="3" end="3"/>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9219">
                                            <p:txEl>
                                              <p:pRg st="3" end="3"/>
                                            </p:txEl>
                                          </p:spTgt>
                                        </p:tgtEl>
                                        <p:attrNameLst>
                                          <p:attrName>ppt_c</p:attrName>
                                        </p:attrNameLst>
                                      </p:cBhvr>
                                      <p:to>
                                        <a:schemeClr val="bg2"/>
                                      </p:to>
                                    </p:animClr>
                                  </p:sub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9219">
                                            <p:txEl>
                                              <p:pRg st="4" end="4"/>
                                            </p:txEl>
                                          </p:spTgt>
                                        </p:tgtEl>
                                        <p:attrNameLst>
                                          <p:attrName>style.visibility</p:attrName>
                                        </p:attrNameLst>
                                      </p:cBhvr>
                                      <p:to>
                                        <p:strVal val="visible"/>
                                      </p:to>
                                    </p:set>
                                    <p:anim calcmode="lin" valueType="num">
                                      <p:cBhvr>
                                        <p:cTn id="39" dur="10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21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21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9219">
                                            <p:txEl>
                                              <p:pRg st="4" end="4"/>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9219">
                                            <p:txEl>
                                              <p:pRg st="4" end="4"/>
                                            </p:txEl>
                                          </p:spTgt>
                                        </p:tgtEl>
                                        <p:attrNameLst>
                                          <p:attrName>ppt_c</p:attrName>
                                        </p:attrNameLst>
                                      </p:cBhvr>
                                      <p:to>
                                        <a:schemeClr val="bg2"/>
                                      </p:to>
                                    </p:animClr>
                                  </p:sub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9219">
                                            <p:txEl>
                                              <p:pRg st="5" end="5"/>
                                            </p:txEl>
                                          </p:spTgt>
                                        </p:tgtEl>
                                        <p:attrNameLst>
                                          <p:attrName>style.visibility</p:attrName>
                                        </p:attrNameLst>
                                      </p:cBhvr>
                                      <p:to>
                                        <p:strVal val="visible"/>
                                      </p:to>
                                    </p:set>
                                    <p:anim calcmode="lin" valueType="num">
                                      <p:cBhvr>
                                        <p:cTn id="47" dur="10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9219">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9219">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9219">
                                            <p:txEl>
                                              <p:pRg st="5" end="5"/>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9219">
                                            <p:txEl>
                                              <p:pRg st="5" end="5"/>
                                            </p:txEl>
                                          </p:spTgt>
                                        </p:tgtEl>
                                        <p:attrNameLst>
                                          <p:attrName>ppt_c</p:attrName>
                                        </p:attrNameLst>
                                      </p:cBhvr>
                                      <p:to>
                                        <a:schemeClr val="bg2"/>
                                      </p:to>
                                    </p:animClr>
                                  </p:sub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9219">
                                            <p:txEl>
                                              <p:pRg st="6" end="6"/>
                                            </p:txEl>
                                          </p:spTgt>
                                        </p:tgtEl>
                                        <p:attrNameLst>
                                          <p:attrName>style.visibility</p:attrName>
                                        </p:attrNameLst>
                                      </p:cBhvr>
                                      <p:to>
                                        <p:strVal val="visible"/>
                                      </p:to>
                                    </p:set>
                                    <p:anim calcmode="lin" valueType="num">
                                      <p:cBhvr>
                                        <p:cTn id="55" dur="1000" fill="hold"/>
                                        <p:tgtEl>
                                          <p:spTgt spid="9219">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9219">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9219">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9219">
                                            <p:txEl>
                                              <p:pRg st="6" end="6"/>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9219">
                                            <p:txEl>
                                              <p:pRg st="6" end="6"/>
                                            </p:txEl>
                                          </p:spTgt>
                                        </p:tgtEl>
                                        <p:attrNameLst>
                                          <p:attrName>ppt_c</p:attrName>
                                        </p:attrNameLst>
                                      </p:cBhvr>
                                      <p:to>
                                        <a:schemeClr val="bg2"/>
                                      </p:to>
                                    </p:animClr>
                                  </p:subTnLst>
                                </p:cTn>
                              </p:par>
                            </p:childTnLst>
                          </p:cTn>
                        </p:par>
                      </p:childTnLst>
                    </p:cTn>
                  </p:par>
                  <p:par>
                    <p:cTn id="59" fill="hold">
                      <p:stCondLst>
                        <p:cond delay="indefinite"/>
                      </p:stCondLst>
                      <p:childTnLst>
                        <p:par>
                          <p:cTn id="60" fill="hold">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9219">
                                            <p:txEl>
                                              <p:pRg st="7" end="7"/>
                                            </p:txEl>
                                          </p:spTgt>
                                        </p:tgtEl>
                                        <p:attrNameLst>
                                          <p:attrName>style.visibility</p:attrName>
                                        </p:attrNameLst>
                                      </p:cBhvr>
                                      <p:to>
                                        <p:strVal val="visible"/>
                                      </p:to>
                                    </p:set>
                                    <p:anim calcmode="lin" valueType="num">
                                      <p:cBhvr>
                                        <p:cTn id="63" dur="1000" fill="hold"/>
                                        <p:tgtEl>
                                          <p:spTgt spid="9219">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9219">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9219">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9219">
                                            <p:txEl>
                                              <p:pRg st="7" end="7"/>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9219">
                                            <p:txEl>
                                              <p:pRg st="7" end="7"/>
                                            </p:txEl>
                                          </p:spTgt>
                                        </p:tgtEl>
                                        <p:attrNameLst>
                                          <p:attrName>ppt_c</p:attrName>
                                        </p:attrNameLst>
                                      </p:cBhvr>
                                      <p:to>
                                        <a:schemeClr val="bg2"/>
                                      </p:to>
                                    </p:animClr>
                                  </p:subTnLst>
                                </p:cTn>
                              </p:par>
                            </p:childTnLst>
                          </p:cTn>
                        </p:par>
                      </p:childTnLst>
                    </p:cTn>
                  </p:par>
                  <p:par>
                    <p:cTn id="67" fill="hold">
                      <p:stCondLst>
                        <p:cond delay="indefinite"/>
                      </p:stCondLst>
                      <p:childTnLst>
                        <p:par>
                          <p:cTn id="68" fill="hold">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9219">
                                            <p:txEl>
                                              <p:pRg st="8" end="8"/>
                                            </p:txEl>
                                          </p:spTgt>
                                        </p:tgtEl>
                                        <p:attrNameLst>
                                          <p:attrName>style.visibility</p:attrName>
                                        </p:attrNameLst>
                                      </p:cBhvr>
                                      <p:to>
                                        <p:strVal val="visible"/>
                                      </p:to>
                                    </p:set>
                                    <p:anim calcmode="lin" valueType="num">
                                      <p:cBhvr>
                                        <p:cTn id="71" dur="1000" fill="hold"/>
                                        <p:tgtEl>
                                          <p:spTgt spid="9219">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9219">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9219">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9219">
                                            <p:txEl>
                                              <p:pRg st="8" end="8"/>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9219">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657600" y="990600"/>
            <a:ext cx="5105400" cy="5486400"/>
          </a:xfrm>
        </p:spPr>
        <p:txBody>
          <a:bodyPr>
            <a:normAutofit fontScale="92500"/>
          </a:bodyPr>
          <a:lstStyle/>
          <a:p>
            <a:r>
              <a:rPr lang="en-US" sz="2800" dirty="0" smtClean="0"/>
              <a:t>The original plan would have included about 120 tales!</a:t>
            </a:r>
          </a:p>
          <a:p>
            <a:r>
              <a:rPr lang="en-US" sz="2800" dirty="0" smtClean="0"/>
              <a:t>A General Prologue </a:t>
            </a:r>
            <a:r>
              <a:rPr lang="en-US" sz="2800" dirty="0"/>
              <a:t>followed by a series of stories and linking dialogues and commentaries</a:t>
            </a:r>
          </a:p>
          <a:p>
            <a:r>
              <a:rPr lang="en-US" sz="2800" dirty="0"/>
              <a:t>Each character would tell 2 stories </a:t>
            </a:r>
            <a:r>
              <a:rPr lang="en-US" sz="2800" dirty="0" smtClean="0"/>
              <a:t>going to Canterbury  </a:t>
            </a:r>
            <a:r>
              <a:rPr lang="en-US" sz="2800" dirty="0"/>
              <a:t>and 2 stories </a:t>
            </a:r>
            <a:r>
              <a:rPr lang="en-US" sz="2800" dirty="0" smtClean="0"/>
              <a:t>returning to London </a:t>
            </a:r>
          </a:p>
          <a:p>
            <a:r>
              <a:rPr lang="en-US" sz="2800" dirty="0" smtClean="0"/>
              <a:t>If Chaucer would have finished his work, it would have been the longest poem in the English language.</a:t>
            </a:r>
            <a:endParaRPr lang="en-US" sz="2800" dirty="0"/>
          </a:p>
        </p:txBody>
      </p:sp>
      <p:sp>
        <p:nvSpPr>
          <p:cNvPr id="7170" name="Rectangle 2"/>
          <p:cNvSpPr>
            <a:spLocks noGrp="1" noChangeArrowheads="1"/>
          </p:cNvSpPr>
          <p:nvPr>
            <p:ph type="title"/>
          </p:nvPr>
        </p:nvSpPr>
        <p:spPr>
          <a:xfrm>
            <a:off x="0" y="0"/>
            <a:ext cx="7772400" cy="1143000"/>
          </a:xfrm>
        </p:spPr>
        <p:txBody>
          <a:bodyPr/>
          <a:lstStyle/>
          <a:p>
            <a:r>
              <a:rPr lang="en-US"/>
              <a:t>Chaucer’s Plan ...</a:t>
            </a:r>
          </a:p>
        </p:txBody>
      </p:sp>
      <p:pic>
        <p:nvPicPr>
          <p:cNvPr id="7173" name="Picture 5" descr="chaucer2"/>
          <p:cNvPicPr>
            <a:picLocks noChangeAspect="1" noChangeArrowheads="1"/>
          </p:cNvPicPr>
          <p:nvPr/>
        </p:nvPicPr>
        <p:blipFill>
          <a:blip r:embed="rId2" cstate="print"/>
          <a:srcRect/>
          <a:stretch>
            <a:fillRect/>
          </a:stretch>
        </p:blipFill>
        <p:spPr bwMode="auto">
          <a:xfrm>
            <a:off x="0" y="1371600"/>
            <a:ext cx="3648075" cy="4724400"/>
          </a:xfrm>
          <a:prstGeom prst="rect">
            <a:avLst/>
          </a:prstGeom>
          <a:noFill/>
          <a:ln w="12700">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171">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171">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171">
                                            <p:txEl>
                                              <p:pRg st="2" end="2"/>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171">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aticimage.jpg"/>
          <p:cNvPicPr>
            <a:picLocks noChangeAspect="1"/>
          </p:cNvPicPr>
          <p:nvPr/>
        </p:nvPicPr>
        <p:blipFill>
          <a:blip r:embed="rId2" cstate="print"/>
          <a:stretch>
            <a:fillRect/>
          </a:stretch>
        </p:blipFill>
        <p:spPr>
          <a:xfrm>
            <a:off x="0" y="1"/>
            <a:ext cx="9144000" cy="685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0"/>
            <a:ext cx="7848600" cy="1143000"/>
          </a:xfrm>
        </p:spPr>
        <p:txBody>
          <a:bodyPr/>
          <a:lstStyle/>
          <a:p>
            <a:r>
              <a:rPr lang="en-US"/>
              <a:t>But why go to Canterbury?</a:t>
            </a:r>
          </a:p>
        </p:txBody>
      </p:sp>
      <p:pic>
        <p:nvPicPr>
          <p:cNvPr id="11267" name="Picture 3" descr="Canterbury_Cathedral_1"/>
          <p:cNvPicPr>
            <a:picLocks noChangeAspect="1" noChangeArrowheads="1"/>
          </p:cNvPicPr>
          <p:nvPr/>
        </p:nvPicPr>
        <p:blipFill>
          <a:blip r:embed="rId2" cstate="print"/>
          <a:srcRect/>
          <a:stretch>
            <a:fillRect/>
          </a:stretch>
        </p:blipFill>
        <p:spPr bwMode="auto">
          <a:xfrm>
            <a:off x="914400" y="1376363"/>
            <a:ext cx="7315200" cy="5481637"/>
          </a:xfrm>
          <a:prstGeom prst="rect">
            <a:avLst/>
          </a:prstGeom>
          <a:noFill/>
          <a:ln w="12700">
            <a:solidFill>
              <a:srgbClr val="000000"/>
            </a:solidFill>
            <a:miter lim="800000"/>
            <a:headEnd/>
            <a:tailEnd/>
          </a:ln>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1087</TotalTime>
  <Words>772</Words>
  <Application>Microsoft Office PowerPoint</Application>
  <PresentationFormat>On-screen Show (4:3)</PresentationFormat>
  <Paragraphs>50</Paragraphs>
  <Slides>16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Constantia</vt:lpstr>
      <vt:lpstr>Times New Roman</vt:lpstr>
      <vt:lpstr>Wingdings 2</vt:lpstr>
      <vt:lpstr>iRespondGraphMaster</vt:lpstr>
      <vt:lpstr>Paper</vt:lpstr>
      <vt:lpstr>Geoffrey Chaucer Background Notes   </vt:lpstr>
      <vt:lpstr>Bio</vt:lpstr>
      <vt:lpstr>Bio (continued)</vt:lpstr>
      <vt:lpstr>Bio (continued)</vt:lpstr>
      <vt:lpstr>In The Canterbury Tales, Chaucer wrote about the people he had met along the way…</vt:lpstr>
      <vt:lpstr>If you were doing the same thing today, think about the variety of types of people you know and have encountered. You would describe them by:</vt:lpstr>
      <vt:lpstr>Chaucer’s Plan ...</vt:lpstr>
      <vt:lpstr>PowerPoint Presentation</vt:lpstr>
      <vt:lpstr>But why go to Canterbury?</vt:lpstr>
      <vt:lpstr>One Answer:  Religion</vt:lpstr>
      <vt:lpstr>Why was religion important?</vt:lpstr>
      <vt:lpstr>England was divided among very strict class/economic lines; thus, Heaven was often described as a white shining castle in the sky. </vt:lpstr>
      <vt:lpstr>Canterbury was a Pilgrimage Site…</vt:lpstr>
      <vt:lpstr>The fact that Chaucer wrote in English (Middle English), rather than French or Latin like many of his fellow writers, meant that ordinary folk could enjoy The Canterbury Tales and their vivid characters.  He composed the Canterbury Tales as if her were going to read them aloud. </vt:lpstr>
      <vt:lpstr>The late fourteenth century world was still very much one of the spoken word. Books were copied out by hand and were a rare luxury till the advent of the printing press 70 years later. The educated elite could read, but they preferred to hear texts read out loud for entertainment. The Canterbury Tales, with their earthy humor and vivid dialogue, were a success and appealed to all.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Geoffrey Chaucer and The Canterbury Tales</dc:title>
  <dc:creator>Kevin Trobaugh</dc:creator>
  <cp:lastModifiedBy>Sarahlaine Magana</cp:lastModifiedBy>
  <cp:revision>38</cp:revision>
  <dcterms:created xsi:type="dcterms:W3CDTF">2002-06-03T21:47:36Z</dcterms:created>
  <dcterms:modified xsi:type="dcterms:W3CDTF">2015-09-04T11:53:33Z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KeepGraph">
    <vt:bool>false</vt:bool>
  </property>
  <property fmtid="{D5CDD505-2E9C-101B-9397-08002B2CF9AE}" pid="5" name="AutoReflect">
    <vt:bool>false</vt:bool>
  </property>
</Properties>
</file>