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98" r:id="rId13"/>
    <p:sldId id="285" r:id="rId14"/>
    <p:sldId id="286" r:id="rId15"/>
    <p:sldId id="287" r:id="rId16"/>
    <p:sldId id="289" r:id="rId17"/>
    <p:sldId id="295" r:id="rId18"/>
    <p:sldId id="294" r:id="rId19"/>
    <p:sldId id="293" r:id="rId20"/>
    <p:sldId id="296" r:id="rId21"/>
    <p:sldId id="297" r:id="rId22"/>
    <p:sldId id="300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8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8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92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1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9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9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9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8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7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92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10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9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9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52ED-2019-4FCB-A9BF-8C0B631833F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926D-7BDE-4635-AB03-7F0ED840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2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62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838200"/>
            <a:ext cx="2895600" cy="47244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Chiller" pitchFamily="82" charset="0"/>
              </a:rPr>
              <a:t>Who’s</a:t>
            </a:r>
            <a:br>
              <a:rPr lang="en-US" sz="8000" b="1" dirty="0" smtClean="0">
                <a:solidFill>
                  <a:srgbClr val="FF0000"/>
                </a:solidFill>
                <a:latin typeface="Chiller" pitchFamily="82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Chiller" pitchFamily="82" charset="0"/>
              </a:rPr>
              <a:t>Who </a:t>
            </a:r>
            <a:br>
              <a:rPr lang="en-US" sz="8000" b="1" dirty="0" smtClean="0">
                <a:solidFill>
                  <a:srgbClr val="FF0000"/>
                </a:solidFill>
                <a:latin typeface="Chiller" pitchFamily="82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Chiller" pitchFamily="82" charset="0"/>
              </a:rPr>
              <a:t>in </a:t>
            </a:r>
            <a:br>
              <a:rPr lang="en-US" sz="8000" b="1" dirty="0" smtClean="0">
                <a:solidFill>
                  <a:srgbClr val="FF0000"/>
                </a:solidFill>
                <a:latin typeface="Chiller" pitchFamily="82" charset="0"/>
              </a:rPr>
            </a:br>
            <a:r>
              <a:rPr lang="en-US" sz="8000" b="1" i="1" dirty="0" smtClean="0">
                <a:solidFill>
                  <a:srgbClr val="FF0000"/>
                </a:solidFill>
                <a:latin typeface="Chiller" pitchFamily="82" charset="0"/>
              </a:rPr>
              <a:t>Macbeth</a:t>
            </a:r>
            <a:endParaRPr lang="en-US" sz="8000" b="1" i="1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3" name="Picture 2" descr="http://itricks.com/news/wp-content/uploads/2009/08/Amazon.com_-Macbeth_-The-DVD-Edition-Folger-Shakespeare-Library-9781439172254_-William-Shakespe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9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eredith.edu/english/walton/images/macbethwi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44000" cy="70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7271" y="0"/>
            <a:ext cx="10258541" cy="2514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hiller" pitchFamily="82" charset="0"/>
              </a:rPr>
              <a:t>The Three Witches</a:t>
            </a:r>
            <a:br>
              <a:rPr lang="en-US" sz="4800" b="1" dirty="0" smtClean="0">
                <a:solidFill>
                  <a:schemeClr val="bg1"/>
                </a:solidFill>
                <a:latin typeface="Chiller" pitchFamily="82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Chiller" pitchFamily="82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Chiller" pitchFamily="82" charset="0"/>
              </a:rPr>
              <a:t>they plot mischief using charms, spells, and prophesies; servants of Hecate</a:t>
            </a:r>
            <a:r>
              <a:rPr lang="en-US" sz="4800" b="1" dirty="0" smtClean="0">
                <a:solidFill>
                  <a:schemeClr val="bg1"/>
                </a:solidFill>
                <a:latin typeface="Chiller" pitchFamily="82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Chiller" pitchFamily="82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04800"/>
            <a:ext cx="8229600" cy="807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  <a:t>The Porter – castle doorman; </a:t>
            </a:r>
            <a:b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  <a:t>a drunkard;</a:t>
            </a:r>
            <a:b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  <a:t>provides comic relief</a:t>
            </a:r>
            <a:endParaRPr lang="en-US" b="1" dirty="0">
              <a:solidFill>
                <a:schemeClr val="bg1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28600"/>
            <a:ext cx="10363200" cy="726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800600"/>
            <a:ext cx="100584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Harrington" pitchFamily="82" charset="0"/>
              </a:rPr>
              <a:t>Lady </a:t>
            </a:r>
            <a:r>
              <a:rPr lang="en-US" sz="7200" b="1" dirty="0" err="1" smtClean="0">
                <a:solidFill>
                  <a:schemeClr val="bg1"/>
                </a:solidFill>
                <a:latin typeface="Harrington" pitchFamily="82" charset="0"/>
              </a:rPr>
              <a:t>Macduff</a:t>
            </a:r>
            <a:r>
              <a:rPr lang="en-US" sz="7200" b="1" dirty="0" smtClean="0">
                <a:solidFill>
                  <a:schemeClr val="bg1"/>
                </a:solidFill>
                <a:latin typeface="Harrington" pitchFamily="82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Harrington" pitchFamily="82" charset="0"/>
              </a:rPr>
              <a:t>and her son</a:t>
            </a:r>
            <a:br>
              <a:rPr lang="en-US" sz="5400" dirty="0" smtClean="0">
                <a:solidFill>
                  <a:schemeClr val="bg1"/>
                </a:solidFill>
                <a:latin typeface="Harrington" pitchFamily="82" charset="0"/>
              </a:rPr>
            </a:br>
            <a:r>
              <a:rPr lang="en-US" sz="5400" dirty="0" err="1" smtClean="0">
                <a:solidFill>
                  <a:schemeClr val="bg1"/>
                </a:solidFill>
                <a:latin typeface="Harrington" pitchFamily="82" charset="0"/>
              </a:rPr>
              <a:t>Macduff’s</a:t>
            </a:r>
            <a:r>
              <a:rPr lang="en-US" sz="5400" dirty="0" smtClean="0">
                <a:solidFill>
                  <a:schemeClr val="bg1"/>
                </a:solidFill>
                <a:latin typeface="Harrington" pitchFamily="82" charset="0"/>
              </a:rPr>
              <a:t> wife; innocently waits for her husband to return</a:t>
            </a:r>
            <a:endParaRPr lang="en-US" sz="5400" dirty="0">
              <a:solidFill>
                <a:schemeClr val="bg1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14" y="4328884"/>
            <a:ext cx="2498271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Harrington" pitchFamily="82" charset="0"/>
              </a:rPr>
              <a:t>Ross</a:t>
            </a:r>
            <a:endParaRPr lang="en-US" sz="5400" b="1" dirty="0">
              <a:latin typeface="Harrington" pitchFamily="82" charset="0"/>
            </a:endParaRPr>
          </a:p>
        </p:txBody>
      </p:sp>
      <p:pic>
        <p:nvPicPr>
          <p:cNvPr id="6148" name="Picture 4" descr="http://f5605d479e0c7880769e-9e8135f30d93b711ac7c3dd3d9b475a6.r26.cf2.rackcdn.com/photos/matt-dora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42" y="1385207"/>
            <a:ext cx="296635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f5605d479e0c7880769e-9e8135f30d93b711ac7c3dd3d9b475a6.r26.cf2.rackcdn.com/photos/damian-walshe-howlin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haretv.org/images/person/small/rel_hu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2985"/>
            <a:ext cx="3019424" cy="40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87486" y="304800"/>
            <a:ext cx="24982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Harrington" pitchFamily="82" charset="0"/>
              </a:rPr>
              <a:t>Lennox</a:t>
            </a:r>
            <a:endParaRPr lang="en-US" sz="5400" b="1" dirty="0">
              <a:latin typeface="Harrington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76998" y="4052207"/>
            <a:ext cx="24982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Harrington" pitchFamily="82" charset="0"/>
              </a:rPr>
              <a:t>Angus</a:t>
            </a:r>
            <a:endParaRPr lang="en-US" sz="5400" b="1" dirty="0">
              <a:latin typeface="Harrington" pitchFamily="8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315" y="5271407"/>
            <a:ext cx="9067800" cy="1586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Harrington" pitchFamily="82" charset="0"/>
              </a:rPr>
              <a:t>Scottish Noblemen</a:t>
            </a:r>
          </a:p>
          <a:p>
            <a:r>
              <a:rPr lang="en-US" sz="5400" b="1" dirty="0" smtClean="0">
                <a:latin typeface="Harrington" pitchFamily="82" charset="0"/>
              </a:rPr>
              <a:t>loyal to Duncan and Scotland </a:t>
            </a:r>
            <a:endParaRPr lang="en-US" sz="5400" b="1" dirty="0"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9" y="0"/>
            <a:ext cx="7010400" cy="698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3657600"/>
            <a:ext cx="8229600" cy="28194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Harrington" pitchFamily="82" charset="0"/>
              </a:rPr>
              <a:t>Donalbain</a:t>
            </a:r>
            <a:r>
              <a:rPr lang="en-US" sz="6000" b="1" dirty="0" smtClean="0">
                <a:solidFill>
                  <a:schemeClr val="bg1"/>
                </a:solidFill>
                <a:latin typeface="Harrington" pitchFamily="82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Harrington" pitchFamily="82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Harrington" pitchFamily="82" charset="0"/>
              </a:rPr>
              <a:t>-</a:t>
            </a:r>
            <a:r>
              <a:rPr lang="en-US" sz="4800" b="1" dirty="0" smtClean="0">
                <a:solidFill>
                  <a:schemeClr val="bg1"/>
                </a:solidFill>
                <a:latin typeface="Harrington" pitchFamily="82" charset="0"/>
              </a:rPr>
              <a:t>Duncan’s youngest son</a:t>
            </a:r>
            <a:br>
              <a:rPr lang="en-US" sz="4800" b="1" dirty="0" smtClean="0">
                <a:solidFill>
                  <a:schemeClr val="bg1"/>
                </a:solidFill>
                <a:latin typeface="Harrington" pitchFamily="82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Harrington" pitchFamily="82" charset="0"/>
              </a:rPr>
              <a:t>-fears that his life is in danger</a:t>
            </a:r>
            <a:endParaRPr lang="en-US" sz="4000" b="1" dirty="0">
              <a:solidFill>
                <a:schemeClr val="bg1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raithproductions.net/ChaosMoonOriginofApparition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9220200" cy="5867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  <a:t>The Three Apparitions…</a:t>
            </a:r>
            <a:b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</a:b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  <a:t/>
            </a:r>
            <a:br>
              <a:rPr lang="en-US" sz="6000" b="1" dirty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</a:b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  <a:t>Three visions </a:t>
            </a:r>
            <a:b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</a:b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  <a:t>that rise </a:t>
            </a:r>
            <a:b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</a:b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  <a:t>out of The Witches’ cauldron </a:t>
            </a:r>
            <a:b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</a:b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hiller" pitchFamily="82" charset="0"/>
              </a:rPr>
              <a:t>to show Macbeth his future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514" cy="840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152400"/>
            <a:ext cx="8915400" cy="1371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Chiller" pitchFamily="82" charset="0"/>
              </a:rPr>
              <a:t>An Armed Head</a:t>
            </a:r>
            <a:br>
              <a:rPr lang="en-US" sz="6000" b="1" dirty="0" smtClean="0">
                <a:latin typeface="Chiller" pitchFamily="82" charset="0"/>
              </a:rPr>
            </a:br>
            <a:r>
              <a:rPr lang="en-US" sz="6000" b="1" dirty="0" smtClean="0">
                <a:latin typeface="Chiller" pitchFamily="82" charset="0"/>
              </a:rPr>
              <a:t>warns Macbeth to “Beware </a:t>
            </a:r>
            <a:r>
              <a:rPr lang="en-US" sz="6000" b="1" dirty="0" err="1" smtClean="0">
                <a:latin typeface="Chiller" pitchFamily="82" charset="0"/>
              </a:rPr>
              <a:t>Macduff</a:t>
            </a:r>
            <a:r>
              <a:rPr lang="en-US" sz="6000" b="1" dirty="0" smtClean="0">
                <a:latin typeface="Chiller" pitchFamily="82" charset="0"/>
              </a:rPr>
              <a:t>!”</a:t>
            </a:r>
            <a:endParaRPr lang="en-US" sz="6000" b="1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8"/>
            <a:ext cx="9144000" cy="854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971" y="2895600"/>
            <a:ext cx="6379029" cy="23622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hiller" pitchFamily="82" charset="0"/>
              </a:rPr>
              <a:t>w</a:t>
            </a:r>
            <a:r>
              <a:rPr lang="en-US" sz="6600" b="1" dirty="0" smtClean="0">
                <a:latin typeface="Chiller" pitchFamily="82" charset="0"/>
              </a:rPr>
              <a:t>arns Macbeth </a:t>
            </a:r>
            <a:br>
              <a:rPr lang="en-US" sz="6600" b="1" dirty="0" smtClean="0">
                <a:latin typeface="Chiller" pitchFamily="82" charset="0"/>
              </a:rPr>
            </a:br>
            <a:r>
              <a:rPr lang="en-US" sz="6600" b="1" dirty="0" smtClean="0">
                <a:latin typeface="Chiller" pitchFamily="82" charset="0"/>
              </a:rPr>
              <a:t>“not to fear any man not born of a woman”</a:t>
            </a:r>
            <a:endParaRPr lang="en-US" sz="6600" b="1" dirty="0">
              <a:latin typeface="Chiller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-381000"/>
            <a:ext cx="4572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atin typeface="Chiller" pitchFamily="82" charset="0"/>
              </a:rPr>
              <a:t>A Bloody Child</a:t>
            </a:r>
            <a:endParaRPr lang="en-US" sz="7200" b="1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45"/>
            <a:ext cx="9143999" cy="796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81000" y="-152400"/>
            <a:ext cx="5105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Chiller" pitchFamily="82" charset="0"/>
              </a:rPr>
              <a:t>A Crowned Child</a:t>
            </a:r>
            <a:endParaRPr lang="en-US" sz="5400" b="1" dirty="0">
              <a:latin typeface="Chiller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1" y="3581400"/>
            <a:ext cx="71628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Chiller" pitchFamily="82" charset="0"/>
              </a:rPr>
              <a:t>warns Macbeth that he</a:t>
            </a:r>
            <a:br>
              <a:rPr lang="en-US" sz="6600" b="1" dirty="0" smtClean="0">
                <a:latin typeface="Chiller" pitchFamily="82" charset="0"/>
              </a:rPr>
            </a:br>
            <a:r>
              <a:rPr lang="en-US" sz="6600" b="1" dirty="0" smtClean="0">
                <a:latin typeface="Chiller" pitchFamily="82" charset="0"/>
              </a:rPr>
              <a:t>“will not be defeated until Burnham Wood marches to </a:t>
            </a:r>
            <a:r>
              <a:rPr lang="en-US" sz="6600" b="1" dirty="0" err="1" smtClean="0">
                <a:latin typeface="Chiller" pitchFamily="82" charset="0"/>
              </a:rPr>
              <a:t>Dunsinane</a:t>
            </a:r>
            <a:r>
              <a:rPr lang="en-US" sz="6600" b="1" dirty="0" smtClean="0">
                <a:latin typeface="Chiller" pitchFamily="82" charset="0"/>
              </a:rPr>
              <a:t> Castle”</a:t>
            </a:r>
            <a:endParaRPr lang="en-US" sz="6600" b="1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001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Chiller" pitchFamily="82" charset="0"/>
              </a:rPr>
              <a:t>There are more…</a:t>
            </a:r>
            <a:br>
              <a:rPr lang="en-US" sz="6600" b="1" dirty="0" smtClean="0">
                <a:latin typeface="Chiller" pitchFamily="82" charset="0"/>
              </a:rPr>
            </a:br>
            <a:r>
              <a:rPr lang="en-US" sz="6600" b="1" dirty="0" smtClean="0">
                <a:latin typeface="Chiller" pitchFamily="82" charset="0"/>
              </a:rPr>
              <a:t/>
            </a:r>
            <a:br>
              <a:rPr lang="en-US" sz="6600" b="1" dirty="0" smtClean="0">
                <a:latin typeface="Chiller" pitchFamily="82" charset="0"/>
              </a:rPr>
            </a:br>
            <a:r>
              <a:rPr lang="en-US" sz="6600" b="1" dirty="0" smtClean="0">
                <a:latin typeface="Chiller" pitchFamily="82" charset="0"/>
              </a:rPr>
              <a:t>But they will be revealed</a:t>
            </a:r>
            <a:br>
              <a:rPr lang="en-US" sz="6600" b="1" dirty="0" smtClean="0">
                <a:latin typeface="Chiller" pitchFamily="82" charset="0"/>
              </a:rPr>
            </a:br>
            <a:r>
              <a:rPr lang="en-US" sz="6600" b="1" dirty="0" smtClean="0">
                <a:latin typeface="Chiller" pitchFamily="82" charset="0"/>
              </a:rPr>
              <a:t>in time…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523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4495800" cy="62484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latin typeface="Chiller" pitchFamily="82" charset="0"/>
              </a:rPr>
              <a:t>Macbeth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-Thane of </a:t>
            </a:r>
            <a:r>
              <a:rPr lang="en-US" sz="4000" b="1" dirty="0" err="1" smtClean="0">
                <a:latin typeface="Chiller" pitchFamily="82" charset="0"/>
              </a:rPr>
              <a:t>Glamis</a:t>
            </a:r>
            <a:r>
              <a:rPr lang="en-US" sz="4000" b="1" dirty="0" smtClean="0">
                <a:latin typeface="Chiller" pitchFamily="82" charset="0"/>
              </a:rPr>
              <a:t/>
            </a:r>
            <a:br>
              <a:rPr lang="en-US" sz="4000" b="1" dirty="0" smtClean="0"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-Loyal to King Duncan</a:t>
            </a:r>
            <a:br>
              <a:rPr lang="en-US" sz="4000" b="1" dirty="0" smtClean="0"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-Devoted servant</a:t>
            </a:r>
            <a:br>
              <a:rPr lang="en-US" sz="4000" b="1" dirty="0" smtClean="0"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-Caring </a:t>
            </a:r>
            <a:br>
              <a:rPr lang="en-US" sz="4000" b="1" dirty="0" smtClean="0"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-Tempted by the </a:t>
            </a:r>
            <a:br>
              <a:rPr lang="en-US" sz="4000" b="1" dirty="0" smtClean="0"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Three Witches</a:t>
            </a:r>
            <a:br>
              <a:rPr lang="en-US" sz="4000" b="1" dirty="0" smtClean="0"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-Begins to wonder</a:t>
            </a:r>
            <a:br>
              <a:rPr lang="en-US" sz="4000" b="1" dirty="0" smtClean="0"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“What if?”</a:t>
            </a:r>
            <a:br>
              <a:rPr lang="en-US" sz="4000" b="1" dirty="0" smtClean="0"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-Fatal Flaw: Ambition</a:t>
            </a:r>
            <a:br>
              <a:rPr lang="en-US" sz="4000" b="1" dirty="0" smtClean="0">
                <a:latin typeface="Chiller" pitchFamily="82" charset="0"/>
              </a:rPr>
            </a:br>
            <a:r>
              <a:rPr lang="en-US" sz="4000" b="1" dirty="0" smtClean="0">
                <a:latin typeface="Chiller" pitchFamily="82" charset="0"/>
              </a:rPr>
              <a:t>-His ambition begins to take over his world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57" y="0"/>
            <a:ext cx="3472543" cy="738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 Pre-Reading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Take out a blank sheet of paper and title it with the above title. Write your name at the top. </a:t>
            </a:r>
          </a:p>
          <a:p>
            <a:endParaRPr lang="en-US" dirty="0"/>
          </a:p>
          <a:p>
            <a:r>
              <a:rPr lang="en-US" dirty="0" smtClean="0"/>
              <a:t>Now, think about these 2 words: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FATE		&amp;	FREE WILL </a:t>
            </a:r>
          </a:p>
          <a:p>
            <a:r>
              <a:rPr lang="en-US" dirty="0" smtClean="0"/>
              <a:t>Put in your headphones and complete a “free write” with your thoughts. Maybe you start with, “which one do you think is more influential?” and see where it goes from there. </a:t>
            </a:r>
          </a:p>
          <a:p>
            <a:r>
              <a:rPr lang="en-US" dirty="0" smtClean="0"/>
              <a:t>The most important rule is that you try to stay on topic (in your own unique way) and that you don’t stop writing for the full ten minutes.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cottish-country-dancing-dictionary.com/images/wind-on-the-hea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73508" cy="61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0"/>
            <a:ext cx="4343400" cy="7239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hiller" pitchFamily="82" charset="0"/>
              </a:rPr>
              <a:t>Lady Macbeth</a:t>
            </a:r>
            <a:r>
              <a:rPr lang="en-US" sz="5400" dirty="0" smtClean="0">
                <a:latin typeface="Chiller" pitchFamily="82" charset="0"/>
              </a:rPr>
              <a:t/>
            </a:r>
            <a:br>
              <a:rPr lang="en-US" sz="5400" dirty="0" smtClean="0">
                <a:latin typeface="Chiller" pitchFamily="82" charset="0"/>
              </a:rPr>
            </a:br>
            <a:r>
              <a:rPr lang="en-US" sz="5400" dirty="0" smtClean="0">
                <a:latin typeface="Chiller" pitchFamily="82" charset="0"/>
              </a:rPr>
              <a:t>-Bitter over the loss of her child</a:t>
            </a:r>
            <a:br>
              <a:rPr lang="en-US" sz="5400" dirty="0" smtClean="0">
                <a:latin typeface="Chiller" pitchFamily="82" charset="0"/>
              </a:rPr>
            </a:br>
            <a:r>
              <a:rPr lang="en-US" sz="5400" dirty="0" smtClean="0">
                <a:latin typeface="Chiller" pitchFamily="82" charset="0"/>
              </a:rPr>
              <a:t>-Encourages Macbeth to go against Duncan</a:t>
            </a:r>
            <a:br>
              <a:rPr lang="en-US" sz="5400" dirty="0" smtClean="0">
                <a:latin typeface="Chiller" pitchFamily="82" charset="0"/>
              </a:rPr>
            </a:br>
            <a:r>
              <a:rPr lang="en-US" sz="5400" dirty="0" smtClean="0">
                <a:latin typeface="Chiller" pitchFamily="82" charset="0"/>
              </a:rPr>
              <a:t>-heartless, ruthless</a:t>
            </a:r>
            <a:endParaRPr lang="en-US" sz="5400" dirty="0">
              <a:latin typeface="Chiller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64" y="685800"/>
            <a:ext cx="434284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3454"/>
            <a:ext cx="3810000" cy="7239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Harrington" pitchFamily="82" charset="0"/>
                <a:cs typeface="FrankRuehl" pitchFamily="34" charset="-79"/>
              </a:rPr>
              <a:t>King Duncan</a:t>
            </a:r>
            <a:br>
              <a:rPr lang="en-US" sz="5400" b="1" dirty="0" smtClean="0">
                <a:latin typeface="Harrington" pitchFamily="82" charset="0"/>
                <a:cs typeface="FrankRuehl" pitchFamily="34" charset="-79"/>
              </a:rPr>
            </a:br>
            <a:r>
              <a:rPr lang="en-US" sz="5400" b="1" dirty="0" smtClean="0">
                <a:latin typeface="Harrington" pitchFamily="82" charset="0"/>
                <a:cs typeface="FrankRuehl" pitchFamily="34" charset="-79"/>
              </a:rPr>
              <a:t>-King of Scotland</a:t>
            </a:r>
            <a:br>
              <a:rPr lang="en-US" sz="5400" b="1" dirty="0" smtClean="0">
                <a:latin typeface="Harrington" pitchFamily="82" charset="0"/>
                <a:cs typeface="FrankRuehl" pitchFamily="34" charset="-79"/>
              </a:rPr>
            </a:br>
            <a:r>
              <a:rPr lang="en-US" sz="5400" b="1" dirty="0" smtClean="0">
                <a:latin typeface="Harrington" pitchFamily="82" charset="0"/>
                <a:cs typeface="FrankRuehl" pitchFamily="34" charset="-79"/>
              </a:rPr>
              <a:t>-noble and </a:t>
            </a:r>
            <a:br>
              <a:rPr lang="en-US" sz="5400" b="1" dirty="0" smtClean="0">
                <a:latin typeface="Harrington" pitchFamily="82" charset="0"/>
                <a:cs typeface="FrankRuehl" pitchFamily="34" charset="-79"/>
              </a:rPr>
            </a:br>
            <a:r>
              <a:rPr lang="en-US" sz="5400" b="1" dirty="0" smtClean="0">
                <a:latin typeface="Harrington" pitchFamily="82" charset="0"/>
                <a:cs typeface="FrankRuehl" pitchFamily="34" charset="-79"/>
              </a:rPr>
              <a:t>caring</a:t>
            </a:r>
            <a:br>
              <a:rPr lang="en-US" sz="5400" b="1" dirty="0" smtClean="0">
                <a:latin typeface="Harrington" pitchFamily="82" charset="0"/>
                <a:cs typeface="FrankRuehl" pitchFamily="34" charset="-79"/>
              </a:rPr>
            </a:br>
            <a:r>
              <a:rPr lang="en-US" sz="5400" b="1" dirty="0" smtClean="0">
                <a:latin typeface="Harrington" pitchFamily="82" charset="0"/>
                <a:cs typeface="FrankRuehl" pitchFamily="34" charset="-79"/>
              </a:rPr>
              <a:t>-a great king</a:t>
            </a:r>
            <a:br>
              <a:rPr lang="en-US" sz="5400" b="1" dirty="0" smtClean="0">
                <a:latin typeface="Harrington" pitchFamily="82" charset="0"/>
                <a:cs typeface="FrankRuehl" pitchFamily="34" charset="-79"/>
              </a:rPr>
            </a:br>
            <a:r>
              <a:rPr lang="en-US" sz="5400" b="1" dirty="0" smtClean="0">
                <a:latin typeface="Harrington" pitchFamily="82" charset="0"/>
                <a:cs typeface="FrankRuehl" pitchFamily="34" charset="-79"/>
              </a:rPr>
              <a:t>-father of </a:t>
            </a:r>
            <a:br>
              <a:rPr lang="en-US" sz="5400" b="1" dirty="0" smtClean="0">
                <a:latin typeface="Harrington" pitchFamily="82" charset="0"/>
                <a:cs typeface="FrankRuehl" pitchFamily="34" charset="-79"/>
              </a:rPr>
            </a:br>
            <a:r>
              <a:rPr lang="en-US" sz="5400" b="1" dirty="0" smtClean="0">
                <a:latin typeface="Harrington" pitchFamily="82" charset="0"/>
                <a:cs typeface="FrankRuehl" pitchFamily="34" charset="-79"/>
              </a:rPr>
              <a:t>Malcolm and</a:t>
            </a:r>
            <a:br>
              <a:rPr lang="en-US" sz="5400" b="1" dirty="0" smtClean="0">
                <a:latin typeface="Harrington" pitchFamily="82" charset="0"/>
                <a:cs typeface="FrankRuehl" pitchFamily="34" charset="-79"/>
              </a:rPr>
            </a:br>
            <a:r>
              <a:rPr lang="en-US" sz="5400" b="1" dirty="0" err="1" smtClean="0">
                <a:latin typeface="Harrington" pitchFamily="82" charset="0"/>
                <a:cs typeface="FrankRuehl" pitchFamily="34" charset="-79"/>
              </a:rPr>
              <a:t>Donalbain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295400"/>
            <a:ext cx="522493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114300"/>
            <a:ext cx="5562600" cy="67818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Harrington" pitchFamily="82" charset="0"/>
              </a:rPr>
              <a:t>Banquo</a:t>
            </a:r>
            <a:br>
              <a:rPr lang="en-US" sz="8000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-Macbeth’s best friend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-Loyal to King Duncan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-brave and noble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-Witches predict his children will be kings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-does not act on the prophecies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-becomes suspicious </a:t>
            </a:r>
            <a:endParaRPr lang="en-US" sz="8000" dirty="0">
              <a:latin typeface="Harringto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78" y="457200"/>
            <a:ext cx="413062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1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4495800" cy="6781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atin typeface="Harrington" pitchFamily="82" charset="0"/>
              </a:rPr>
              <a:t>Fleance</a:t>
            </a:r>
            <a:br>
              <a:rPr lang="en-US" sz="8800" b="1" dirty="0" smtClean="0">
                <a:latin typeface="Harrington" pitchFamily="82" charset="0"/>
              </a:rPr>
            </a:br>
            <a:r>
              <a:rPr lang="en-US" sz="4800" dirty="0" smtClean="0">
                <a:latin typeface="Harrington" pitchFamily="82" charset="0"/>
              </a:rPr>
              <a:t>-Banquo’s son</a:t>
            </a:r>
            <a:br>
              <a:rPr lang="en-US" sz="4800" dirty="0" smtClean="0">
                <a:latin typeface="Harrington" pitchFamily="82" charset="0"/>
              </a:rPr>
            </a:br>
            <a:r>
              <a:rPr lang="en-US" sz="4800" dirty="0" smtClean="0">
                <a:latin typeface="Harrington" pitchFamily="82" charset="0"/>
              </a:rPr>
              <a:t>-prophesied to</a:t>
            </a:r>
            <a:br>
              <a:rPr lang="en-US" sz="4800" dirty="0" smtClean="0">
                <a:latin typeface="Harrington" pitchFamily="82" charset="0"/>
              </a:rPr>
            </a:br>
            <a:r>
              <a:rPr lang="en-US" sz="4800" dirty="0" smtClean="0">
                <a:latin typeface="Harrington" pitchFamily="82" charset="0"/>
              </a:rPr>
              <a:t>be a future king of Scotland </a:t>
            </a:r>
            <a:br>
              <a:rPr lang="en-US" sz="4800" dirty="0" smtClean="0">
                <a:latin typeface="Harrington" pitchFamily="82" charset="0"/>
              </a:rPr>
            </a:br>
            <a:r>
              <a:rPr lang="en-US" sz="4800" dirty="0" smtClean="0">
                <a:latin typeface="Harrington" pitchFamily="82" charset="0"/>
              </a:rPr>
              <a:t>-escapes an attempt on his life</a:t>
            </a:r>
            <a:endParaRPr lang="en-US" sz="8800" dirty="0">
              <a:latin typeface="Harrington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345281"/>
            <a:ext cx="3810000" cy="726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6248400" cy="60198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atin typeface="Harrington" pitchFamily="82" charset="0"/>
              </a:rPr>
              <a:t>Macduff</a:t>
            </a:r>
            <a:r>
              <a:rPr lang="en-US" sz="8800" b="1" dirty="0">
                <a:latin typeface="Harrington" pitchFamily="82" charset="0"/>
              </a:rPr>
              <a:t/>
            </a:r>
            <a:br>
              <a:rPr lang="en-US" sz="8800" b="1" dirty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-Scottish nobleman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-loyal to King Duncan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-become suspicious 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of Macbeth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-begins crusade to 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put Malcolm on the throne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-wants revenge</a:t>
            </a:r>
            <a:endParaRPr lang="en-US" sz="8800" b="1" dirty="0">
              <a:latin typeface="Harrington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304"/>
            <a:ext cx="2895600" cy="558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-70757"/>
            <a:ext cx="5029200" cy="70104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latin typeface="Harrington" pitchFamily="82" charset="0"/>
              </a:rPr>
              <a:t>Malcolm</a:t>
            </a:r>
            <a:br>
              <a:rPr lang="en-US" sz="8000" b="1" dirty="0" smtClean="0">
                <a:latin typeface="Harrington" pitchFamily="82" charset="0"/>
              </a:rPr>
            </a:br>
            <a:r>
              <a:rPr lang="en-US" b="1" dirty="0" smtClean="0">
                <a:latin typeface="Harrington" pitchFamily="82" charset="0"/>
              </a:rPr>
              <a:t>-Duncan’s oldest son</a:t>
            </a:r>
            <a:br>
              <a:rPr lang="en-US" b="1" dirty="0" smtClean="0">
                <a:latin typeface="Harrington" pitchFamily="82" charset="0"/>
              </a:rPr>
            </a:br>
            <a:r>
              <a:rPr lang="en-US" b="1" dirty="0" smtClean="0">
                <a:latin typeface="Harrington" pitchFamily="82" charset="0"/>
              </a:rPr>
              <a:t>-rightful heir to the throne of Scotland</a:t>
            </a:r>
            <a:br>
              <a:rPr lang="en-US" b="1" dirty="0" smtClean="0">
                <a:latin typeface="Harrington" pitchFamily="82" charset="0"/>
              </a:rPr>
            </a:br>
            <a:r>
              <a:rPr lang="en-US" b="1" dirty="0" smtClean="0">
                <a:latin typeface="Harrington" pitchFamily="82" charset="0"/>
              </a:rPr>
              <a:t>-at times, appears unconfident</a:t>
            </a:r>
            <a:br>
              <a:rPr lang="en-US" b="1" dirty="0" smtClean="0">
                <a:latin typeface="Harrington" pitchFamily="82" charset="0"/>
              </a:rPr>
            </a:br>
            <a:r>
              <a:rPr lang="en-US" b="1" dirty="0" smtClean="0">
                <a:latin typeface="Harrington" pitchFamily="82" charset="0"/>
              </a:rPr>
              <a:t>-will rise to the occasion when necessary </a:t>
            </a:r>
            <a:endParaRPr lang="en-US" b="1" dirty="0">
              <a:latin typeface="Harrington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326878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2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ecatescauldron.org/TheSe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00" y="228600"/>
            <a:ext cx="110490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Chiller" pitchFamily="82" charset="0"/>
              </a:rPr>
              <a:t>Hecate -  Queen of the Witches</a:t>
            </a:r>
            <a:endParaRPr lang="en-US" sz="7200" b="1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16036</TotalTime>
  <Words>99</Words>
  <Application>Microsoft Office PowerPoint</Application>
  <PresentationFormat>On-screen Show (4:3)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Chiller</vt:lpstr>
      <vt:lpstr>FrankRuehl</vt:lpstr>
      <vt:lpstr>Harrington</vt:lpstr>
      <vt:lpstr>Office Theme</vt:lpstr>
      <vt:lpstr>iRespondQuestionMaster</vt:lpstr>
      <vt:lpstr>iRespondGraphMaster</vt:lpstr>
      <vt:lpstr>Who’s Who  in  Macbeth</vt:lpstr>
      <vt:lpstr>Macbeth -Thane of Glamis -Loyal to King Duncan -Devoted servant -Caring  -Tempted by the  Three Witches -Begins to wonder “What if?” -Fatal Flaw: Ambition -His ambition begins to take over his world  </vt:lpstr>
      <vt:lpstr>Lady Macbeth -Bitter over the loss of her child -Encourages Macbeth to go against Duncan -heartless, ruthless</vt:lpstr>
      <vt:lpstr>King Duncan -King of Scotland -noble and  caring -a great king -father of  Malcolm and Donalbain </vt:lpstr>
      <vt:lpstr>Banquo -Macbeth’s best friend -Loyal to King Duncan -brave and noble -Witches predict his children will be kings -does not act on the prophecies -becomes suspicious </vt:lpstr>
      <vt:lpstr>Fleance -Banquo’s son -prophesied to be a future king of Scotland  -escapes an attempt on his life</vt:lpstr>
      <vt:lpstr>Macduff -Scottish nobleman -loyal to King Duncan -become suspicious  of Macbeth -begins crusade to  put Malcolm on the throne -wants revenge</vt:lpstr>
      <vt:lpstr>Malcolm -Duncan’s oldest son -rightful heir to the throne of Scotland -at times, appears unconfident -will rise to the occasion when necessary </vt:lpstr>
      <vt:lpstr>Hecate -  Queen of the Witches</vt:lpstr>
      <vt:lpstr>The Three Witches -they plot mischief using charms, spells, and prophesies; servants of Hecate  </vt:lpstr>
      <vt:lpstr>The Porter – castle doorman;  a drunkard; provides comic relief</vt:lpstr>
      <vt:lpstr>Lady Macduff and her son Macduff’s wife; innocently waits for her husband to return</vt:lpstr>
      <vt:lpstr>Ross</vt:lpstr>
      <vt:lpstr>Donalbain -Duncan’s youngest son -fears that his life is in danger</vt:lpstr>
      <vt:lpstr>The Three Apparitions…  Three visions  that rise  out of The Witches’ cauldron  to show Macbeth his future</vt:lpstr>
      <vt:lpstr>An Armed Head warns Macbeth to “Beware Macduff!”</vt:lpstr>
      <vt:lpstr>warns Macbeth  “not to fear any man not born of a woman”</vt:lpstr>
      <vt:lpstr>PowerPoint Presentation</vt:lpstr>
      <vt:lpstr>There are more…  But they will be revealed in time…</vt:lpstr>
      <vt:lpstr>Act 1 Pre-Reading Journal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Who  in  Macbeth</dc:title>
  <dc:creator>Paula Axford</dc:creator>
  <cp:lastModifiedBy>Sarahlaine Magana</cp:lastModifiedBy>
  <cp:revision>17</cp:revision>
  <dcterms:created xsi:type="dcterms:W3CDTF">2013-03-05T01:31:53Z</dcterms:created>
  <dcterms:modified xsi:type="dcterms:W3CDTF">2015-11-04T02:53:59Z</dcterms:modified>
</cp:coreProperties>
</file>