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6" r:id="rId4"/>
    <p:sldId id="269" r:id="rId5"/>
    <p:sldId id="267" r:id="rId6"/>
    <p:sldId id="257" r:id="rId7"/>
    <p:sldId id="268" r:id="rId8"/>
    <p:sldId id="259" r:id="rId9"/>
    <p:sldId id="270" r:id="rId10"/>
    <p:sldId id="263" r:id="rId11"/>
    <p:sldId id="264" r:id="rId12"/>
    <p:sldId id="265" r:id="rId13"/>
    <p:sldId id="260" r:id="rId14"/>
    <p:sldId id="261" r:id="rId15"/>
    <p:sldId id="273" r:id="rId16"/>
    <p:sldId id="262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F9A5-5A34-4E65-A2E5-6B0AB9E8AAE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3789E-5D85-45BB-9C68-B8BB880FF4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A.) Response A</a:t>
            </a:r>
          </a:p>
        </p:txBody>
      </p:sp>
      <p:sp>
        <p:nvSpPr>
          <p:cNvPr id="9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B.) Response B</a:t>
            </a:r>
          </a:p>
        </p:txBody>
      </p:sp>
      <p:sp>
        <p:nvSpPr>
          <p:cNvPr id="10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C.) Response C</a:t>
            </a:r>
          </a:p>
        </p:txBody>
      </p:sp>
      <p:sp>
        <p:nvSpPr>
          <p:cNvPr id="11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D.) Response D</a:t>
            </a:r>
          </a:p>
        </p:txBody>
      </p:sp>
      <p:sp>
        <p:nvSpPr>
          <p:cNvPr id="12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914400" rtl="0" eaLnBrk="1" latinLnBrk="0" hangingPunct="1">
              <a:spcBef>
                <a:spcPct val="20000"/>
              </a:spcBef>
              <a:buFont typeface="Arial" pitchFamily="34" charset="0"/>
            </a:pPr>
            <a:r>
              <a: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E.) Response E</a:t>
            </a:r>
          </a:p>
        </p:txBody>
      </p:sp>
      <p:sp>
        <p:nvSpPr>
          <p:cNvPr id="13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0"/>
          </a:xfrm>
        </p:spPr>
        <p:txBody>
          <a:bodyPr>
            <a:normAutofit fontScale="90000"/>
          </a:bodyPr>
          <a:lstStyle/>
          <a:p>
            <a:r>
              <a:rPr lang="en-US" sz="107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Iliad</a:t>
            </a:r>
            <a:r>
              <a:rPr lang="en-US" sz="10700" b="1" i="1" dirty="0" smtClean="0">
                <a:solidFill>
                  <a:srgbClr val="7030A0"/>
                </a:solidFill>
              </a:rPr>
              <a:t/>
            </a:r>
            <a:br>
              <a:rPr lang="en-US" sz="10700" b="1" i="1" dirty="0" smtClean="0">
                <a:solidFill>
                  <a:srgbClr val="7030A0"/>
                </a:solidFill>
              </a:rPr>
            </a:br>
            <a:r>
              <a:rPr lang="en-US" dirty="0" smtClean="0"/>
              <a:t>The Prequel </a:t>
            </a:r>
            <a:br>
              <a:rPr lang="en-US" dirty="0" smtClean="0"/>
            </a:br>
            <a:r>
              <a:rPr lang="en-US" dirty="0" smtClean="0"/>
              <a:t>to</a:t>
            </a:r>
            <a:br>
              <a:rPr lang="en-US" dirty="0" smtClean="0"/>
            </a:br>
            <a:r>
              <a:rPr lang="en-US" sz="107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Odyssey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Homer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9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Menelaus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•King of Sparta</a:t>
            </a:r>
            <a:br>
              <a:rPr lang="en-US" dirty="0" smtClean="0"/>
            </a:br>
            <a:r>
              <a:rPr lang="en-US" dirty="0" smtClean="0"/>
              <a:t>•Husband of Helen</a:t>
            </a:r>
            <a:br>
              <a:rPr lang="en-US" dirty="0" smtClean="0"/>
            </a:br>
            <a:r>
              <a:rPr lang="en-US" dirty="0" smtClean="0"/>
              <a:t>•Goes to Troy to avenge the abduction of Helen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0"/>
            <a:ext cx="880533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0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coxian.com/media/photos/agamemnon2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40" y="0"/>
            <a:ext cx="918514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61722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800" b="1" dirty="0" smtClean="0">
                <a:solidFill>
                  <a:srgbClr val="FF0000"/>
                </a:solidFill>
              </a:rPr>
              <a:t>Agamemnon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King of Mycenae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Leader of Greek Forces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Brother of Menelaus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Hates </a:t>
            </a:r>
            <a:r>
              <a:rPr lang="en-US" b="1" dirty="0" err="1" smtClean="0">
                <a:solidFill>
                  <a:srgbClr val="FF0000"/>
                </a:solidFill>
              </a:rPr>
              <a:t>Achillies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i32.tinypic.com/2ry6g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66249" cy="5165725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0"/>
            <a:ext cx="6705600" cy="2209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8800" b="1" dirty="0" smtClean="0"/>
              <a:t>Andromache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Wife of </a:t>
            </a:r>
            <a:r>
              <a:rPr lang="en-US" sz="4800" b="1" dirty="0" err="1" smtClean="0">
                <a:solidFill>
                  <a:schemeClr val="bg1"/>
                </a:solidFill>
              </a:rPr>
              <a:t>Hektor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Astyanax</a:t>
            </a:r>
            <a:endParaRPr lang="en-US" sz="9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81" y="1371600"/>
            <a:ext cx="5670378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399" y="2764970"/>
            <a:ext cx="2928381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Son </a:t>
            </a:r>
          </a:p>
          <a:p>
            <a:r>
              <a:rPr lang="en-US" sz="6000" dirty="0" smtClean="0"/>
              <a:t>of</a:t>
            </a:r>
          </a:p>
          <a:p>
            <a:r>
              <a:rPr lang="en-US" sz="6000" dirty="0" err="1" smtClean="0"/>
              <a:t>Hektor</a:t>
            </a:r>
            <a:endParaRPr lang="en-US" sz="6000" dirty="0" smtClean="0"/>
          </a:p>
          <a:p>
            <a:r>
              <a:rPr lang="en-US" sz="6000" dirty="0" smtClean="0"/>
              <a:t>and </a:t>
            </a:r>
          </a:p>
          <a:p>
            <a:endParaRPr lang="en-US" sz="6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04800" y="5856512"/>
            <a:ext cx="4572000" cy="156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Andromache </a:t>
            </a:r>
          </a:p>
          <a:p>
            <a:endParaRPr lang="en-US" sz="6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38600" y="5900056"/>
            <a:ext cx="5257800" cy="156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•Prince of Troy 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808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077200" cy="1143000"/>
          </a:xfrm>
        </p:spPr>
        <p:txBody>
          <a:bodyPr/>
          <a:lstStyle/>
          <a:p>
            <a:r>
              <a:rPr lang="en-US" dirty="0" smtClean="0"/>
              <a:t>Breseis – “The Spoils of War”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" y="914399"/>
            <a:ext cx="5181600" cy="547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208181" y="914399"/>
            <a:ext cx="3935819" cy="266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•Achilles</a:t>
            </a:r>
          </a:p>
          <a:p>
            <a:r>
              <a:rPr lang="en-US" dirty="0"/>
              <a:t>l</a:t>
            </a:r>
            <a:r>
              <a:rPr lang="en-US" dirty="0" smtClean="0"/>
              <a:t>oves</a:t>
            </a:r>
          </a:p>
          <a:p>
            <a:r>
              <a:rPr lang="en-US" dirty="0" smtClean="0"/>
              <a:t>Breseis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5514" y="3581400"/>
            <a:ext cx="351608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BUT</a:t>
            </a:r>
            <a:r>
              <a:rPr lang="en-US" sz="4400" dirty="0" smtClean="0"/>
              <a:t>!...</a:t>
            </a:r>
            <a:endParaRPr lang="en-US" sz="4400" dirty="0"/>
          </a:p>
          <a:p>
            <a:pPr algn="ctr"/>
            <a:r>
              <a:rPr lang="en-US" sz="4400" dirty="0" smtClean="0"/>
              <a:t>•Agamemnon</a:t>
            </a:r>
            <a:endParaRPr lang="en-US" sz="4400" dirty="0"/>
          </a:p>
          <a:p>
            <a:pPr algn="ctr"/>
            <a:r>
              <a:rPr lang="en-US" sz="4400" dirty="0"/>
              <a:t>wants her for</a:t>
            </a:r>
          </a:p>
          <a:p>
            <a:pPr algn="ctr"/>
            <a:r>
              <a:rPr lang="en-US" sz="4400" dirty="0"/>
              <a:t> his 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Priam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4901" y="1635568"/>
            <a:ext cx="4114800" cy="392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•King of Troy</a:t>
            </a:r>
          </a:p>
          <a:p>
            <a:endParaRPr lang="en-US" dirty="0" smtClean="0"/>
          </a:p>
          <a:p>
            <a:r>
              <a:rPr lang="en-US" dirty="0" smtClean="0"/>
              <a:t>•Devoted to his country </a:t>
            </a:r>
          </a:p>
          <a:p>
            <a:r>
              <a:rPr lang="en-US" dirty="0" smtClean="0"/>
              <a:t>and his people</a:t>
            </a:r>
            <a:endParaRPr lang="en-US" dirty="0"/>
          </a:p>
        </p:txBody>
      </p:sp>
      <p:pic>
        <p:nvPicPr>
          <p:cNvPr id="3074" name="Picture 2" descr="http://moviecitynews.com/archived/specials/2004/images/troy/pri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Patroklus </a:t>
            </a:r>
            <a:endParaRPr lang="en-US" sz="9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7381"/>
            <a:ext cx="4747302" cy="465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28930" y="1570038"/>
            <a:ext cx="3276600" cy="483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•Cousin</a:t>
            </a:r>
          </a:p>
          <a:p>
            <a:r>
              <a:rPr lang="en-US" dirty="0" smtClean="0"/>
              <a:t>of </a:t>
            </a:r>
          </a:p>
          <a:p>
            <a:r>
              <a:rPr lang="en-US" dirty="0" smtClean="0"/>
              <a:t>Achilles</a:t>
            </a:r>
          </a:p>
          <a:p>
            <a:endParaRPr lang="en-US" dirty="0"/>
          </a:p>
          <a:p>
            <a:r>
              <a:rPr lang="en-US" dirty="0" smtClean="0"/>
              <a:t>•Achilles </a:t>
            </a:r>
          </a:p>
          <a:p>
            <a:r>
              <a:rPr lang="en-US" dirty="0"/>
              <a:t>d</a:t>
            </a:r>
            <a:r>
              <a:rPr lang="en-US" dirty="0" smtClean="0"/>
              <a:t>early loves</a:t>
            </a:r>
          </a:p>
          <a:p>
            <a:r>
              <a:rPr lang="en-US" dirty="0" smtClean="0"/>
              <a:t>him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Kunstler Script" panose="030304020206070D0D06" pitchFamily="66" charset="0"/>
              </a:rPr>
              <a:t>The Iliad</a:t>
            </a:r>
            <a:endParaRPr lang="en-US" sz="9600" b="1" dirty="0">
              <a:solidFill>
                <a:srgbClr val="0070C0"/>
              </a:solidFill>
              <a:latin typeface="Kunstler Script" panose="030304020206070D0D06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84" y="1600200"/>
            <a:ext cx="41338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6354762"/>
          </a:xfrm>
        </p:spPr>
        <p:txBody>
          <a:bodyPr>
            <a:normAutofit/>
          </a:bodyPr>
          <a:lstStyle/>
          <a:p>
            <a:r>
              <a:rPr lang="en-US" sz="9600" dirty="0" smtClean="0"/>
              <a:t>Write a summary </a:t>
            </a:r>
            <a:br>
              <a:rPr lang="en-US" sz="9600" dirty="0" smtClean="0"/>
            </a:br>
            <a:r>
              <a:rPr lang="en-US" sz="9600" dirty="0" smtClean="0"/>
              <a:t>of</a:t>
            </a:r>
            <a:br>
              <a:rPr lang="en-US" sz="9600" dirty="0" smtClean="0"/>
            </a:br>
            <a:r>
              <a:rPr lang="en-US" sz="9600" i="1" dirty="0" smtClean="0"/>
              <a:t>The Odyssey</a:t>
            </a:r>
            <a:endParaRPr lang="en-US" sz="9600" i="1" dirty="0"/>
          </a:p>
        </p:txBody>
      </p:sp>
    </p:spTree>
    <p:extLst>
      <p:ext uri="{BB962C8B-B14F-4D97-AF65-F5344CB8AC3E}">
        <p14:creationId xmlns:p14="http://schemas.microsoft.com/office/powerpoint/2010/main" val="22971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eniorlearn.org/bookclubs/iliad/iliad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027293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9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olarnavigator.net/images/brad_pitt_as_ach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350" y="1"/>
            <a:ext cx="5345150" cy="69571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0"/>
            <a:ext cx="5181600" cy="35814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dirty="0" err="1" smtClean="0"/>
              <a:t>Achilleus</a:t>
            </a:r>
            <a:endParaRPr lang="en-US" sz="9600" dirty="0" smtClean="0"/>
          </a:p>
          <a:p>
            <a:pPr algn="ctr"/>
            <a:r>
              <a:rPr lang="en-US" sz="2800" dirty="0" smtClean="0"/>
              <a:t>Son of King </a:t>
            </a:r>
            <a:r>
              <a:rPr lang="en-US" sz="2800" dirty="0" err="1" smtClean="0"/>
              <a:t>Peleus</a:t>
            </a:r>
            <a:r>
              <a:rPr lang="en-US" sz="2800" dirty="0" smtClean="0"/>
              <a:t> </a:t>
            </a:r>
          </a:p>
          <a:p>
            <a:pPr algn="ctr">
              <a:buNone/>
            </a:pPr>
            <a:r>
              <a:rPr lang="en-US" sz="2800" dirty="0" smtClean="0"/>
              <a:t>and the Sea-Goddess Thetis</a:t>
            </a:r>
          </a:p>
          <a:p>
            <a:pPr algn="ctr"/>
            <a:r>
              <a:rPr lang="en-US" sz="2800" dirty="0" smtClean="0"/>
              <a:t>Greatest warrior of the </a:t>
            </a:r>
            <a:r>
              <a:rPr lang="en-US" sz="2800" dirty="0" err="1" smtClean="0"/>
              <a:t>Achaians</a:t>
            </a:r>
            <a:endParaRPr lang="en-US" sz="2800" dirty="0" smtClean="0"/>
          </a:p>
          <a:p>
            <a:pPr algn="ctr"/>
            <a:r>
              <a:rPr lang="en-US" sz="2800" dirty="0" smtClean="0"/>
              <a:t>Leader of the Myrmidons</a:t>
            </a:r>
          </a:p>
          <a:p>
            <a:pPr algn="ctr"/>
            <a:r>
              <a:rPr lang="en-US" sz="2800" dirty="0" smtClean="0"/>
              <a:t>Falls in love  with </a:t>
            </a:r>
            <a:r>
              <a:rPr lang="en-US" sz="2800" dirty="0" err="1" smtClean="0"/>
              <a:t>Briseis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of Troy</a:t>
            </a:r>
          </a:p>
          <a:p>
            <a:pPr algn="ctr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20886" y="214744"/>
            <a:ext cx="58674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Odysseus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•King of Ithaca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•Goes to Troy to fight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with the Greeks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•Finds a way to get through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the Walls of Troy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098" name="Picture 2" descr="http://www.indielondon.co.uk/img/troy_be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599"/>
            <a:ext cx="4114800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495800" y="4343400"/>
            <a:ext cx="2438400" cy="1143000"/>
          </a:xfrm>
          <a:prstGeom prst="cloudCallout">
            <a:avLst>
              <a:gd name="adj1" fmla="val 1947"/>
              <a:gd name="adj2" fmla="val 51071"/>
            </a:avLst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Cunning!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553200" y="5113315"/>
            <a:ext cx="2590800" cy="1371600"/>
          </a:xfrm>
          <a:prstGeom prst="cloudCallout">
            <a:avLst>
              <a:gd name="adj1" fmla="val 175"/>
              <a:gd name="adj2" fmla="val 490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Uses his brain!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stars.aufeminin.com/stars/fan/eric-bana/eric-bana-20050203-23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10886"/>
            <a:ext cx="6032500" cy="701453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0"/>
            <a:ext cx="5486400" cy="1524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9600" dirty="0" err="1" smtClean="0"/>
              <a:t>Hektor</a:t>
            </a:r>
            <a:endParaRPr lang="en-US" sz="9600" dirty="0" smtClean="0"/>
          </a:p>
          <a:p>
            <a:pPr algn="ctr"/>
            <a:r>
              <a:rPr lang="en-US" sz="4000" b="1" dirty="0" smtClean="0"/>
              <a:t>Prince of Troy</a:t>
            </a:r>
          </a:p>
          <a:p>
            <a:pPr algn="ctr"/>
            <a:r>
              <a:rPr lang="en-US" sz="4000" b="1" dirty="0" smtClean="0"/>
              <a:t>Troy’s Greatest Warrior</a:t>
            </a:r>
          </a:p>
          <a:p>
            <a:pPr algn="ctr"/>
            <a:r>
              <a:rPr lang="en-US" sz="4000" b="1" dirty="0" smtClean="0"/>
              <a:t>Leader of the Trojans</a:t>
            </a:r>
          </a:p>
          <a:p>
            <a:pPr algn="ctr"/>
            <a:r>
              <a:rPr lang="en-US" sz="4000" b="1" dirty="0" smtClean="0"/>
              <a:t>Married to Andromache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Achilles vs. Hektor</a:t>
            </a:r>
            <a:endParaRPr lang="en-US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73620"/>
            <a:ext cx="8153400" cy="42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1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lilly819.edublogs.org/files/2012/05/orlando-bloom-hair-hairstyles-formen_blogspot_com-Troy-umbrella-1b65r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9"/>
            <a:ext cx="9144000" cy="86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-990600"/>
            <a:ext cx="4419600" cy="6447972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Paris</a:t>
            </a:r>
            <a:b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Troy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Hektor’s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brother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•Abducts Helen of Sparta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9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3962400" cy="5745162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Helen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•</a:t>
            </a:r>
            <a:r>
              <a:rPr lang="en-US" sz="4000" b="1" dirty="0" smtClean="0"/>
              <a:t>The most beautiful woman in the world</a:t>
            </a:r>
            <a:br>
              <a:rPr lang="en-US" sz="4000" b="1" dirty="0" smtClean="0"/>
            </a:br>
            <a:r>
              <a:rPr lang="en-US" sz="4000" b="1" dirty="0" smtClean="0"/>
              <a:t>•Queen of Sparta</a:t>
            </a:r>
            <a:br>
              <a:rPr lang="en-US" sz="4000" b="1" dirty="0" smtClean="0"/>
            </a:br>
            <a:r>
              <a:rPr lang="en-US" sz="4000" b="1" dirty="0" smtClean="0"/>
              <a:t>•Wife of Menelaus</a:t>
            </a:r>
            <a:br>
              <a:rPr lang="en-US" sz="4000" b="1" dirty="0" smtClean="0"/>
            </a:br>
            <a:r>
              <a:rPr lang="en-US" sz="4000" b="1" dirty="0" smtClean="0"/>
              <a:t>•Flees to Troy with Paris </a:t>
            </a:r>
            <a:br>
              <a:rPr lang="en-US" sz="4000" b="1" dirty="0" smtClean="0"/>
            </a:br>
            <a:r>
              <a:rPr lang="en-US" sz="4000" b="1" dirty="0" smtClean="0"/>
              <a:t>•”The Face that Launched a Thousand Ships” 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16958"/>
            <a:ext cx="4572000" cy="697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3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156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Kunstler Script</vt:lpstr>
      <vt:lpstr>Office Theme</vt:lpstr>
      <vt:lpstr>iRespondQuestionMaster</vt:lpstr>
      <vt:lpstr>iRespondGraphMaster</vt:lpstr>
      <vt:lpstr>The Iliad The Prequel  to The Odyssey  by Homer</vt:lpstr>
      <vt:lpstr>Write a summary  of The Odyssey</vt:lpstr>
      <vt:lpstr>PowerPoint Presentation</vt:lpstr>
      <vt:lpstr>PowerPoint Presentation</vt:lpstr>
      <vt:lpstr>PowerPoint Presentation</vt:lpstr>
      <vt:lpstr>PowerPoint Presentation</vt:lpstr>
      <vt:lpstr>Achilles vs. Hektor</vt:lpstr>
      <vt:lpstr>Paris •Prince of Troy •Hektor’s brother •Abducts Helen of Sparta</vt:lpstr>
      <vt:lpstr>Helen •The most beautiful woman in the world •Queen of Sparta •Wife of Menelaus •Flees to Troy with Paris  •”The Face that Launched a Thousand Ships”   </vt:lpstr>
      <vt:lpstr>Menelaus •King of Sparta •Husband of Helen •Goes to Troy to avenge the abduction of Helen </vt:lpstr>
      <vt:lpstr>PowerPoint Presentation</vt:lpstr>
      <vt:lpstr>PowerPoint Presentation</vt:lpstr>
      <vt:lpstr>Astyanax</vt:lpstr>
      <vt:lpstr>Breseis – “The Spoils of War” </vt:lpstr>
      <vt:lpstr>Priam</vt:lpstr>
      <vt:lpstr>Patroklus </vt:lpstr>
      <vt:lpstr>The Iliad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</dc:creator>
  <cp:lastModifiedBy>Sarahlaine Magana</cp:lastModifiedBy>
  <cp:revision>29</cp:revision>
  <dcterms:created xsi:type="dcterms:W3CDTF">2010-09-13T01:57:35Z</dcterms:created>
  <dcterms:modified xsi:type="dcterms:W3CDTF">2015-08-10T19:17:58Z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